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4"/>
    <p:sldMasterId id="2147483681" r:id="rId5"/>
  </p:sldMasterIdLst>
  <p:notesMasterIdLst>
    <p:notesMasterId r:id="rId18"/>
  </p:notesMasterIdLst>
  <p:handoutMasterIdLst>
    <p:handoutMasterId r:id="rId19"/>
  </p:handoutMasterIdLst>
  <p:sldIdLst>
    <p:sldId id="292" r:id="rId6"/>
    <p:sldId id="298" r:id="rId7"/>
    <p:sldId id="261" r:id="rId8"/>
    <p:sldId id="296" r:id="rId9"/>
    <p:sldId id="262" r:id="rId10"/>
    <p:sldId id="279" r:id="rId11"/>
    <p:sldId id="305" r:id="rId12"/>
    <p:sldId id="300" r:id="rId13"/>
    <p:sldId id="306" r:id="rId14"/>
    <p:sldId id="301" r:id="rId15"/>
    <p:sldId id="302" r:id="rId16"/>
    <p:sldId id="293" r:id="rId17"/>
  </p:sldIdLst>
  <p:sldSz cx="12192000" cy="6858000"/>
  <p:notesSz cx="7010400" cy="9236075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98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2022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5" pos="7492" userDrawn="1">
          <p15:clr>
            <a:srgbClr val="A4A3A4"/>
          </p15:clr>
        </p15:guide>
        <p15:guide id="6" pos="1386" userDrawn="1">
          <p15:clr>
            <a:srgbClr val="A4A3A4"/>
          </p15:clr>
        </p15:guide>
        <p15:guide id="7" pos="2144" userDrawn="1">
          <p15:clr>
            <a:srgbClr val="A4A3A4"/>
          </p15:clr>
        </p15:guide>
        <p15:guide id="8" pos="3791" userDrawn="1">
          <p15:clr>
            <a:srgbClr val="A4A3A4"/>
          </p15:clr>
        </p15:guide>
        <p15:guide id="9" pos="3902" userDrawn="1">
          <p15:clr>
            <a:srgbClr val="A4A3A4"/>
          </p15:clr>
        </p15:guide>
        <p15:guide id="10" pos="5511" userDrawn="1">
          <p15:clr>
            <a:srgbClr val="A4A3A4"/>
          </p15:clr>
        </p15:guide>
        <p15:guide id="11" pos="5740" userDrawn="1">
          <p15:clr>
            <a:srgbClr val="A4A3A4"/>
          </p15:clr>
        </p15:guide>
        <p15:guide id="12" pos="2912" userDrawn="1">
          <p15:clr>
            <a:srgbClr val="A4A3A4"/>
          </p15:clr>
        </p15:guide>
        <p15:guide id="13" pos="4672" userDrawn="1">
          <p15:clr>
            <a:srgbClr val="A4A3A4"/>
          </p15:clr>
        </p15:guide>
        <p15:guide id="14" pos="2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BFBFBF"/>
    <a:srgbClr val="FCECE7"/>
    <a:srgbClr val="EE7D11"/>
    <a:srgbClr val="535356"/>
    <a:srgbClr val="757477"/>
    <a:srgbClr val="53064F"/>
    <a:srgbClr val="646365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83" autoAdjust="0"/>
  </p:normalViewPr>
  <p:slideViewPr>
    <p:cSldViewPr snapToGrid="0" showGuides="1">
      <p:cViewPr varScale="1">
        <p:scale>
          <a:sx n="62" d="100"/>
          <a:sy n="62" d="100"/>
        </p:scale>
        <p:origin x="96" y="1152"/>
      </p:cViewPr>
      <p:guideLst>
        <p:guide orient="horz" pos="2298"/>
        <p:guide orient="horz" pos="2160"/>
        <p:guide orient="horz" pos="2022"/>
        <p:guide orient="horz"/>
        <p:guide pos="7492"/>
        <p:guide pos="1386"/>
        <p:guide pos="2144"/>
        <p:guide pos="3791"/>
        <p:guide pos="3902"/>
        <p:guide pos="5511"/>
        <p:guide pos="5740"/>
        <p:guide pos="2912"/>
        <p:guide pos="4672"/>
        <p:guide pos="2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150" y="-90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1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2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3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4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5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6.xlsb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______Microsoft_Excel7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704399406821551E-2"/>
          <c:y val="0.14381270903010032"/>
          <c:w val="0.82847256549678694"/>
          <c:h val="0.7123745819397993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34552644587246661"/>
                  <c:y val="2.229654403567447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F23-4241-A9B8-D4C879E300E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.48640632723677707"/>
                  <c:y val="2.229654403567447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F23-4241-A9B8-D4C879E300E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1027.9380000000001</c:v>
                </c:pt>
                <c:pt idx="1">
                  <c:v>1555.7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F23-4241-A9B8-D4C879E30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45165488"/>
        <c:axId val="545166272"/>
      </c:barChart>
      <c:catAx>
        <c:axId val="54516548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545166272"/>
        <c:crosses val="min"/>
        <c:auto val="0"/>
        <c:lblAlgn val="ctr"/>
        <c:lblOffset val="100"/>
        <c:noMultiLvlLbl val="0"/>
      </c:catAx>
      <c:valAx>
        <c:axId val="545166272"/>
        <c:scaling>
          <c:orientation val="minMax"/>
          <c:max val="1555.7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54516548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255599472990776E-2"/>
          <c:y val="0.22994652406417113"/>
          <c:w val="0.810935441370224"/>
          <c:h val="0.5401069518716578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48155467720685113"/>
                  <c:y val="3.5650623885918001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4CD-4F26-8BC1-233427973C2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713.21199999999999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4CD-4F26-8BC1-233427973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45168624"/>
        <c:axId val="306766456"/>
      </c:barChart>
      <c:catAx>
        <c:axId val="545168624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306766456"/>
        <c:crosses val="min"/>
        <c:auto val="0"/>
        <c:lblAlgn val="ctr"/>
        <c:lblOffset val="100"/>
        <c:noMultiLvlLbl val="0"/>
      </c:catAx>
      <c:valAx>
        <c:axId val="306766456"/>
        <c:scaling>
          <c:orientation val="minMax"/>
          <c:max val="713.21199999999999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54516862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00804289544236"/>
          <c:y val="0.19253731343283581"/>
          <c:w val="0.26809651474530832"/>
          <c:h val="0.61492537313432838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2230563002680965"/>
                  <c:y val="2.9850746268656717E-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E32-48A3-A74B-CC155BB7D5D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1441.28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32-48A3-A74B-CC155BB7D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06770768"/>
        <c:axId val="306769984"/>
      </c:barChart>
      <c:catAx>
        <c:axId val="30677076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306769984"/>
        <c:crosses val="min"/>
        <c:auto val="0"/>
        <c:lblAlgn val="ctr"/>
        <c:lblOffset val="100"/>
        <c:noMultiLvlLbl val="0"/>
      </c:catAx>
      <c:valAx>
        <c:axId val="306769984"/>
        <c:scaling>
          <c:orientation val="minMax"/>
          <c:max val="1441.28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0677076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756756756756758"/>
          <c:y val="0.22164948453608246"/>
          <c:w val="0.51891891891891895"/>
          <c:h val="0.55670103092783507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808080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34714714714714717"/>
                  <c:y val="3.4364261168384879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A11-48A8-A6C6-90115D4819A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2181.27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11-48A8-A6C6-90115D481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06769592"/>
        <c:axId val="306771160"/>
      </c:barChart>
      <c:catAx>
        <c:axId val="306769592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306771160"/>
        <c:crosses val="min"/>
        <c:auto val="0"/>
        <c:lblAlgn val="ctr"/>
        <c:lblOffset val="100"/>
        <c:noMultiLvlLbl val="0"/>
      </c:catAx>
      <c:valAx>
        <c:axId val="306771160"/>
        <c:scaling>
          <c:orientation val="minMax"/>
          <c:max val="2181.27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0676959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271062271062272"/>
          <c:y val="0.22671353251318102"/>
          <c:w val="0.41978021978021979"/>
          <c:h val="0.54657293497363801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29450549450549451"/>
                  <c:y val="3.5149384885764497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33B-40BF-9A9B-DC425D45C24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527.70000000000005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3B-40BF-9A9B-DC425D45C2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06765280"/>
        <c:axId val="306771552"/>
      </c:barChart>
      <c:catAx>
        <c:axId val="306765280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306771552"/>
        <c:crosses val="min"/>
        <c:auto val="0"/>
        <c:lblAlgn val="ctr"/>
        <c:lblOffset val="100"/>
        <c:noMultiLvlLbl val="0"/>
      </c:catAx>
      <c:valAx>
        <c:axId val="306771552"/>
        <c:scaling>
          <c:orientation val="minMax"/>
          <c:max val="527.70000000000005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0676528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65089216446858E-2"/>
          <c:y val="0.11892247043363995"/>
          <c:w val="0.89992242048099302"/>
          <c:h val="0.76215505913272008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62D-43D6-BC5D-7D2C0E00BB12}"/>
              </c:ext>
            </c:extLst>
          </c:dPt>
          <c:dPt>
            <c:idx val="1"/>
            <c:bubble3D val="0"/>
            <c:spPr>
              <a:solidFill>
                <a:srgbClr val="80808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2D-43D6-BC5D-7D2C0E00BB12}"/>
              </c:ext>
            </c:extLst>
          </c:dPt>
          <c:dLbls>
            <c:dLbl>
              <c:idx val="0"/>
              <c:layout>
                <c:manualLayout>
                  <c:x val="3.8013964313421258E-2"/>
                  <c:y val="-1.8396846254927726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62D-43D6-BC5D-7D2C0E00BB1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-3.8013964313421258E-2"/>
                  <c:y val="1.5768725361366621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62D-43D6-BC5D-7D2C0E00BB1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Sheet1!$A$1:$A$2</c:f>
              <c:numCache>
                <c:formatCode>General</c:formatCode>
                <c:ptCount val="2"/>
                <c:pt idx="0">
                  <c:v>34.704288622712532</c:v>
                </c:pt>
                <c:pt idx="1">
                  <c:v>65.295711377287475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62D-43D6-BC5D-7D2C0E00BB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081812460667084"/>
          <c:y val="0.18209255533199195"/>
          <c:w val="0.39773442416614224"/>
          <c:h val="0.63581488933601604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rgbClr val="364D6E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E3B-4942-8EB2-5AD87E86B289}"/>
              </c:ext>
            </c:extLst>
          </c:dPt>
          <c:dPt>
            <c:idx val="1"/>
            <c:bubble3D val="0"/>
            <c:spPr>
              <a:solidFill>
                <a:srgbClr val="4C6C9C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3B-4942-8EB2-5AD87E86B289}"/>
              </c:ext>
            </c:extLst>
          </c:dPt>
          <c:dPt>
            <c:idx val="2"/>
            <c:bubble3D val="0"/>
            <c:spPr>
              <a:solidFill>
                <a:srgbClr val="C3CFE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E3B-4942-8EB2-5AD87E86B289}"/>
              </c:ext>
            </c:extLst>
          </c:dPt>
          <c:dLbls>
            <c:dLbl>
              <c:idx val="0"/>
              <c:layout>
                <c:manualLayout>
                  <c:x val="2.2655758338577723E-2"/>
                  <c:y val="2.1126760563380281E-2"/>
                </c:manualLayout>
              </c:layout>
              <c:numFmt formatCode="0.0&quot;%&quot;;&quot;-&quot;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E3B-4942-8EB2-5AD87E86B28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-2.2655758338577723E-2"/>
                  <c:y val="-2.3138832997987926E-2"/>
                </c:manualLayout>
              </c:layout>
              <c:numFmt formatCode="0.0&quot;%&quot;;&quot;-&quot;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E3B-4942-8EB2-5AD87E86B28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  <c:pt idx="0">
                  <c:v>68.5</c:v>
                </c:pt>
                <c:pt idx="1">
                  <c:v>29.9</c:v>
                </c:pt>
                <c:pt idx="2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E3B-4942-8EB2-5AD87E86B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446082234290146"/>
          <c:y val="0.18209255533199195"/>
          <c:w val="0.49030256012412721"/>
          <c:h val="0.63581488933601604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rgbClr val="364D6E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7EF-46B7-ADBD-32D13899CE56}"/>
              </c:ext>
            </c:extLst>
          </c:dPt>
          <c:dPt>
            <c:idx val="1"/>
            <c:bubble3D val="0"/>
            <c:spPr>
              <a:solidFill>
                <a:srgbClr val="4C6C9C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EF-46B7-ADBD-32D13899CE56}"/>
              </c:ext>
            </c:extLst>
          </c:dPt>
          <c:dPt>
            <c:idx val="2"/>
            <c:bubble3D val="0"/>
            <c:spPr>
              <a:solidFill>
                <a:srgbClr val="C3CFE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7EF-46B7-ADBD-32D13899CE56}"/>
              </c:ext>
            </c:extLst>
          </c:dPt>
          <c:dLbls>
            <c:dLbl>
              <c:idx val="0"/>
              <c:layout>
                <c:manualLayout>
                  <c:x val="4.0341349883630723E-2"/>
                  <c:y val="4.0241448692152917E-2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7EF-46B7-ADBD-32D13899CE5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-4.1892940263770363E-2"/>
                  <c:y val="-3.9235412474849095E-2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7EF-46B7-ADBD-32D13899CE5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  <c:pt idx="0">
                  <c:v>70.777999999999992</c:v>
                </c:pt>
                <c:pt idx="1">
                  <c:v>28.659000000000002</c:v>
                </c:pt>
                <c:pt idx="2">
                  <c:v>0.55999999999999994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7EF-46B7-ADBD-32D13899CE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0.20549</cdr:x>
      <cdr:y>0.05619</cdr:y>
    </cdr:from>
    <cdr:to>
      <cdr:x>0.8599</cdr:x>
      <cdr:y>0.19333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18349" y="88661"/>
          <a:ext cx="1650777" cy="21641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20000"/>
            <a:lumOff val="80000"/>
          </a:schemeClr>
        </a:solidFill>
        <a:ln xmlns:a="http://schemas.openxmlformats.org/drawingml/2006/main" w="9525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r>
            <a:rPr lang="kk-KZ" dirty="0" smtClean="0">
              <a:solidFill>
                <a:schemeClr val="tx1"/>
              </a:solidFill>
            </a:rPr>
            <a:t>2025 жылға бекітілді</a:t>
          </a:r>
          <a:endParaRPr lang="ru-RU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604" cy="4622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60" y="0"/>
            <a:ext cx="3038604" cy="4622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F0936-AFBC-492D-B1DF-0A17F1FA7E29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52"/>
            <a:ext cx="3038604" cy="4622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60" y="8772352"/>
            <a:ext cx="3038604" cy="4622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85C28-FC8B-43BD-B7FF-A66A1D766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68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C2654C1-C5CD-478D-BDA2-92604F897846}" type="datetimeFigureOut">
              <a:rPr lang="en-US"/>
              <a:pPr>
                <a:defRPr/>
              </a:pPr>
              <a:t>7/17/2025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1074C66-681B-4E2C-9A73-D6FF753AF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45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tags" Target="../tags/tag3.xml"/><Relationship Id="rId16" Type="http://schemas.openxmlformats.org/officeDocument/2006/relationships/image" Target="../media/image2.gi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1.emf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5.png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9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5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0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5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1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5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2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2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6.xml"/><Relationship Id="rId7" Type="http://schemas.openxmlformats.org/officeDocument/2006/relationships/image" Target="../media/image14.jpe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0.xml"/><Relationship Id="rId7" Type="http://schemas.openxmlformats.org/officeDocument/2006/relationships/image" Target="../media/image14.jpe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5.png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5.png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8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chemeClr val="accent3"/>
            </a:gs>
            <a:gs pos="82000">
              <a:schemeClr val="bg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5700857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9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 userDrawn="1"/>
        </p:nvGrpSpPr>
        <p:grpSpPr>
          <a:xfrm rot="16200000">
            <a:off x="-185788" y="4766819"/>
            <a:ext cx="973553" cy="601979"/>
            <a:chOff x="2297168" y="-1729105"/>
            <a:chExt cx="1589032" cy="798322"/>
          </a:xfrm>
        </p:grpSpPr>
        <p:sp>
          <p:nvSpPr>
            <p:cNvPr id="87" name="Diamond 36"/>
            <p:cNvSpPr>
              <a:spLocks/>
            </p:cNvSpPr>
            <p:nvPr userDrawn="1"/>
          </p:nvSpPr>
          <p:spPr>
            <a:xfrm flipV="1">
              <a:off x="2297168" y="-1729105"/>
              <a:ext cx="1589032" cy="798322"/>
            </a:xfrm>
            <a:custGeom>
              <a:avLst/>
              <a:gdLst>
                <a:gd name="connsiteX0" fmla="*/ 0 w 1152144"/>
                <a:gd name="connsiteY0" fmla="*/ 576072 h 1152144"/>
                <a:gd name="connsiteX1" fmla="*/ 576072 w 1152144"/>
                <a:gd name="connsiteY1" fmla="*/ 0 h 1152144"/>
                <a:gd name="connsiteX2" fmla="*/ 1152144 w 1152144"/>
                <a:gd name="connsiteY2" fmla="*/ 576072 h 1152144"/>
                <a:gd name="connsiteX3" fmla="*/ 576072 w 1152144"/>
                <a:gd name="connsiteY3" fmla="*/ 1152144 h 1152144"/>
                <a:gd name="connsiteX4" fmla="*/ 0 w 1152144"/>
                <a:gd name="connsiteY4" fmla="*/ 576072 h 1152144"/>
                <a:gd name="connsiteX0" fmla="*/ 0 w 1152144"/>
                <a:gd name="connsiteY0" fmla="*/ 576072 h 576072"/>
                <a:gd name="connsiteX1" fmla="*/ 576072 w 1152144"/>
                <a:gd name="connsiteY1" fmla="*/ 0 h 576072"/>
                <a:gd name="connsiteX2" fmla="*/ 1152144 w 1152144"/>
                <a:gd name="connsiteY2" fmla="*/ 576072 h 576072"/>
                <a:gd name="connsiteX3" fmla="*/ 0 w 1152144"/>
                <a:gd name="connsiteY3" fmla="*/ 576072 h 576072"/>
                <a:gd name="connsiteX0" fmla="*/ 0 w 1152144"/>
                <a:gd name="connsiteY0" fmla="*/ 741172 h 741172"/>
                <a:gd name="connsiteX1" fmla="*/ 603697 w 1152144"/>
                <a:gd name="connsiteY1" fmla="*/ 0 h 741172"/>
                <a:gd name="connsiteX2" fmla="*/ 1152144 w 1152144"/>
                <a:gd name="connsiteY2" fmla="*/ 741172 h 741172"/>
                <a:gd name="connsiteX3" fmla="*/ 0 w 1152144"/>
                <a:gd name="connsiteY3" fmla="*/ 741172 h 741172"/>
                <a:gd name="connsiteX0" fmla="*/ 0 w 1152144"/>
                <a:gd name="connsiteY0" fmla="*/ 772922 h 772922"/>
                <a:gd name="connsiteX1" fmla="*/ 599093 w 1152144"/>
                <a:gd name="connsiteY1" fmla="*/ 0 h 772922"/>
                <a:gd name="connsiteX2" fmla="*/ 1152144 w 1152144"/>
                <a:gd name="connsiteY2" fmla="*/ 772922 h 772922"/>
                <a:gd name="connsiteX3" fmla="*/ 0 w 1152144"/>
                <a:gd name="connsiteY3" fmla="*/ 772922 h 772922"/>
                <a:gd name="connsiteX0" fmla="*/ 0 w 1152144"/>
                <a:gd name="connsiteY0" fmla="*/ 798322 h 798322"/>
                <a:gd name="connsiteX1" fmla="*/ 599093 w 1152144"/>
                <a:gd name="connsiteY1" fmla="*/ 0 h 798322"/>
                <a:gd name="connsiteX2" fmla="*/ 1152144 w 1152144"/>
                <a:gd name="connsiteY2" fmla="*/ 798322 h 798322"/>
                <a:gd name="connsiteX3" fmla="*/ 0 w 1152144"/>
                <a:gd name="connsiteY3" fmla="*/ 798322 h 79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144" h="798322">
                  <a:moveTo>
                    <a:pt x="0" y="798322"/>
                  </a:moveTo>
                  <a:lnTo>
                    <a:pt x="599093" y="0"/>
                  </a:lnTo>
                  <a:lnTo>
                    <a:pt x="1152144" y="798322"/>
                  </a:lnTo>
                  <a:lnTo>
                    <a:pt x="0" y="798322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baseline="0">
                <a:solidFill>
                  <a:srgbClr val="595959"/>
                </a:solidFill>
              </a:endParaRPr>
            </a:p>
          </p:txBody>
        </p:sp>
        <p:sp>
          <p:nvSpPr>
            <p:cNvPr id="88" name="Diamond 36"/>
            <p:cNvSpPr>
              <a:spLocks/>
            </p:cNvSpPr>
            <p:nvPr userDrawn="1"/>
          </p:nvSpPr>
          <p:spPr>
            <a:xfrm flipV="1">
              <a:off x="2297168" y="-1729105"/>
              <a:ext cx="1589032" cy="798322"/>
            </a:xfrm>
            <a:custGeom>
              <a:avLst/>
              <a:gdLst>
                <a:gd name="connsiteX0" fmla="*/ 0 w 1152144"/>
                <a:gd name="connsiteY0" fmla="*/ 576072 h 1152144"/>
                <a:gd name="connsiteX1" fmla="*/ 576072 w 1152144"/>
                <a:gd name="connsiteY1" fmla="*/ 0 h 1152144"/>
                <a:gd name="connsiteX2" fmla="*/ 1152144 w 1152144"/>
                <a:gd name="connsiteY2" fmla="*/ 576072 h 1152144"/>
                <a:gd name="connsiteX3" fmla="*/ 576072 w 1152144"/>
                <a:gd name="connsiteY3" fmla="*/ 1152144 h 1152144"/>
                <a:gd name="connsiteX4" fmla="*/ 0 w 1152144"/>
                <a:gd name="connsiteY4" fmla="*/ 576072 h 1152144"/>
                <a:gd name="connsiteX0" fmla="*/ 0 w 1152144"/>
                <a:gd name="connsiteY0" fmla="*/ 576072 h 576072"/>
                <a:gd name="connsiteX1" fmla="*/ 576072 w 1152144"/>
                <a:gd name="connsiteY1" fmla="*/ 0 h 576072"/>
                <a:gd name="connsiteX2" fmla="*/ 1152144 w 1152144"/>
                <a:gd name="connsiteY2" fmla="*/ 576072 h 576072"/>
                <a:gd name="connsiteX3" fmla="*/ 0 w 1152144"/>
                <a:gd name="connsiteY3" fmla="*/ 576072 h 576072"/>
                <a:gd name="connsiteX0" fmla="*/ 0 w 1152144"/>
                <a:gd name="connsiteY0" fmla="*/ 741172 h 741172"/>
                <a:gd name="connsiteX1" fmla="*/ 603697 w 1152144"/>
                <a:gd name="connsiteY1" fmla="*/ 0 h 741172"/>
                <a:gd name="connsiteX2" fmla="*/ 1152144 w 1152144"/>
                <a:gd name="connsiteY2" fmla="*/ 741172 h 741172"/>
                <a:gd name="connsiteX3" fmla="*/ 0 w 1152144"/>
                <a:gd name="connsiteY3" fmla="*/ 741172 h 741172"/>
                <a:gd name="connsiteX0" fmla="*/ 0 w 1152144"/>
                <a:gd name="connsiteY0" fmla="*/ 772922 h 772922"/>
                <a:gd name="connsiteX1" fmla="*/ 599093 w 1152144"/>
                <a:gd name="connsiteY1" fmla="*/ 0 h 772922"/>
                <a:gd name="connsiteX2" fmla="*/ 1152144 w 1152144"/>
                <a:gd name="connsiteY2" fmla="*/ 772922 h 772922"/>
                <a:gd name="connsiteX3" fmla="*/ 0 w 1152144"/>
                <a:gd name="connsiteY3" fmla="*/ 772922 h 772922"/>
                <a:gd name="connsiteX0" fmla="*/ 0 w 1152144"/>
                <a:gd name="connsiteY0" fmla="*/ 798322 h 798322"/>
                <a:gd name="connsiteX1" fmla="*/ 599093 w 1152144"/>
                <a:gd name="connsiteY1" fmla="*/ 0 h 798322"/>
                <a:gd name="connsiteX2" fmla="*/ 1152144 w 1152144"/>
                <a:gd name="connsiteY2" fmla="*/ 798322 h 798322"/>
                <a:gd name="connsiteX3" fmla="*/ 0 w 1152144"/>
                <a:gd name="connsiteY3" fmla="*/ 798322 h 79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144" h="798322">
                  <a:moveTo>
                    <a:pt x="0" y="798322"/>
                  </a:moveTo>
                  <a:lnTo>
                    <a:pt x="599093" y="0"/>
                  </a:lnTo>
                  <a:lnTo>
                    <a:pt x="1152144" y="798322"/>
                  </a:lnTo>
                  <a:lnTo>
                    <a:pt x="0" y="79832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bg1">
                    <a:alpha val="82000"/>
                  </a:schemeClr>
                </a:gs>
              </a:gsLst>
              <a:lin ang="10800000" scaled="1"/>
              <a:tileRect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EF8A25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baseline="0">
                <a:solidFill>
                  <a:srgbClr val="595959"/>
                </a:solidFill>
              </a:endParaRPr>
            </a:p>
          </p:txBody>
        </p:sp>
      </p:grpSp>
      <p:cxnSp>
        <p:nvCxnSpPr>
          <p:cNvPr id="81" name="Straight Connector 80"/>
          <p:cNvCxnSpPr/>
          <p:nvPr userDrawn="1"/>
        </p:nvCxnSpPr>
        <p:spPr>
          <a:xfrm>
            <a:off x="2833057" y="2377440"/>
            <a:ext cx="9373330" cy="0"/>
          </a:xfrm>
          <a:prstGeom prst="line">
            <a:avLst/>
          </a:prstGeom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Diamond 64"/>
          <p:cNvSpPr>
            <a:spLocks/>
          </p:cNvSpPr>
          <p:nvPr userDrawn="1"/>
        </p:nvSpPr>
        <p:spPr>
          <a:xfrm flipH="1">
            <a:off x="3213860" y="6314078"/>
            <a:ext cx="606921" cy="493123"/>
          </a:xfrm>
          <a:prstGeom prst="diamond">
            <a:avLst/>
          </a:prstGeom>
          <a:solidFill>
            <a:srgbClr val="F5C77B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F5C77B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pic>
        <p:nvPicPr>
          <p:cNvPr id="66" name="Picture 65"/>
          <p:cNvPicPr>
            <a:picLocks/>
          </p:cNvPicPr>
          <p:nvPr userDrawn="1"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7284" y="3930210"/>
            <a:ext cx="1418023" cy="1152144"/>
          </a:xfrm>
          <a:prstGeom prst="diamond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4" name="Diamond 36"/>
          <p:cNvSpPr>
            <a:spLocks/>
          </p:cNvSpPr>
          <p:nvPr userDrawn="1"/>
        </p:nvSpPr>
        <p:spPr>
          <a:xfrm rot="16200000" flipV="1">
            <a:off x="-264495" y="1105067"/>
            <a:ext cx="1385994" cy="857004"/>
          </a:xfrm>
          <a:custGeom>
            <a:avLst/>
            <a:gdLst>
              <a:gd name="connsiteX0" fmla="*/ 0 w 1152144"/>
              <a:gd name="connsiteY0" fmla="*/ 576072 h 1152144"/>
              <a:gd name="connsiteX1" fmla="*/ 576072 w 1152144"/>
              <a:gd name="connsiteY1" fmla="*/ 0 h 1152144"/>
              <a:gd name="connsiteX2" fmla="*/ 1152144 w 1152144"/>
              <a:gd name="connsiteY2" fmla="*/ 576072 h 1152144"/>
              <a:gd name="connsiteX3" fmla="*/ 576072 w 1152144"/>
              <a:gd name="connsiteY3" fmla="*/ 1152144 h 1152144"/>
              <a:gd name="connsiteX4" fmla="*/ 0 w 1152144"/>
              <a:gd name="connsiteY4" fmla="*/ 576072 h 1152144"/>
              <a:gd name="connsiteX0" fmla="*/ 0 w 1152144"/>
              <a:gd name="connsiteY0" fmla="*/ 576072 h 576072"/>
              <a:gd name="connsiteX1" fmla="*/ 576072 w 1152144"/>
              <a:gd name="connsiteY1" fmla="*/ 0 h 576072"/>
              <a:gd name="connsiteX2" fmla="*/ 1152144 w 1152144"/>
              <a:gd name="connsiteY2" fmla="*/ 576072 h 576072"/>
              <a:gd name="connsiteX3" fmla="*/ 0 w 1152144"/>
              <a:gd name="connsiteY3" fmla="*/ 576072 h 576072"/>
              <a:gd name="connsiteX0" fmla="*/ 0 w 1152144"/>
              <a:gd name="connsiteY0" fmla="*/ 741172 h 741172"/>
              <a:gd name="connsiteX1" fmla="*/ 603697 w 1152144"/>
              <a:gd name="connsiteY1" fmla="*/ 0 h 741172"/>
              <a:gd name="connsiteX2" fmla="*/ 1152144 w 1152144"/>
              <a:gd name="connsiteY2" fmla="*/ 741172 h 741172"/>
              <a:gd name="connsiteX3" fmla="*/ 0 w 1152144"/>
              <a:gd name="connsiteY3" fmla="*/ 741172 h 741172"/>
              <a:gd name="connsiteX0" fmla="*/ 0 w 1152144"/>
              <a:gd name="connsiteY0" fmla="*/ 772922 h 772922"/>
              <a:gd name="connsiteX1" fmla="*/ 599093 w 1152144"/>
              <a:gd name="connsiteY1" fmla="*/ 0 h 772922"/>
              <a:gd name="connsiteX2" fmla="*/ 1152144 w 1152144"/>
              <a:gd name="connsiteY2" fmla="*/ 772922 h 772922"/>
              <a:gd name="connsiteX3" fmla="*/ 0 w 1152144"/>
              <a:gd name="connsiteY3" fmla="*/ 772922 h 772922"/>
              <a:gd name="connsiteX0" fmla="*/ 0 w 1152144"/>
              <a:gd name="connsiteY0" fmla="*/ 798322 h 798322"/>
              <a:gd name="connsiteX1" fmla="*/ 599093 w 1152144"/>
              <a:gd name="connsiteY1" fmla="*/ 0 h 798322"/>
              <a:gd name="connsiteX2" fmla="*/ 1152144 w 1152144"/>
              <a:gd name="connsiteY2" fmla="*/ 798322 h 798322"/>
              <a:gd name="connsiteX3" fmla="*/ 0 w 1152144"/>
              <a:gd name="connsiteY3" fmla="*/ 798322 h 79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144" h="798322">
                <a:moveTo>
                  <a:pt x="0" y="798322"/>
                </a:moveTo>
                <a:lnTo>
                  <a:pt x="599093" y="0"/>
                </a:lnTo>
                <a:lnTo>
                  <a:pt x="1152144" y="798322"/>
                </a:lnTo>
                <a:lnTo>
                  <a:pt x="0" y="798322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EF8A25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857004" y="12609"/>
            <a:ext cx="1955732" cy="798322"/>
            <a:chOff x="696316" y="12609"/>
            <a:chExt cx="1589032" cy="798322"/>
          </a:xfrm>
        </p:grpSpPr>
        <p:sp>
          <p:nvSpPr>
            <p:cNvPr id="70" name="Diamond 36"/>
            <p:cNvSpPr>
              <a:spLocks/>
            </p:cNvSpPr>
            <p:nvPr userDrawn="1"/>
          </p:nvSpPr>
          <p:spPr>
            <a:xfrm flipV="1">
              <a:off x="696316" y="12609"/>
              <a:ext cx="1589032" cy="798322"/>
            </a:xfrm>
            <a:custGeom>
              <a:avLst/>
              <a:gdLst>
                <a:gd name="connsiteX0" fmla="*/ 0 w 1152144"/>
                <a:gd name="connsiteY0" fmla="*/ 576072 h 1152144"/>
                <a:gd name="connsiteX1" fmla="*/ 576072 w 1152144"/>
                <a:gd name="connsiteY1" fmla="*/ 0 h 1152144"/>
                <a:gd name="connsiteX2" fmla="*/ 1152144 w 1152144"/>
                <a:gd name="connsiteY2" fmla="*/ 576072 h 1152144"/>
                <a:gd name="connsiteX3" fmla="*/ 576072 w 1152144"/>
                <a:gd name="connsiteY3" fmla="*/ 1152144 h 1152144"/>
                <a:gd name="connsiteX4" fmla="*/ 0 w 1152144"/>
                <a:gd name="connsiteY4" fmla="*/ 576072 h 1152144"/>
                <a:gd name="connsiteX0" fmla="*/ 0 w 1152144"/>
                <a:gd name="connsiteY0" fmla="*/ 576072 h 576072"/>
                <a:gd name="connsiteX1" fmla="*/ 576072 w 1152144"/>
                <a:gd name="connsiteY1" fmla="*/ 0 h 576072"/>
                <a:gd name="connsiteX2" fmla="*/ 1152144 w 1152144"/>
                <a:gd name="connsiteY2" fmla="*/ 576072 h 576072"/>
                <a:gd name="connsiteX3" fmla="*/ 0 w 1152144"/>
                <a:gd name="connsiteY3" fmla="*/ 576072 h 576072"/>
                <a:gd name="connsiteX0" fmla="*/ 0 w 1152144"/>
                <a:gd name="connsiteY0" fmla="*/ 741172 h 741172"/>
                <a:gd name="connsiteX1" fmla="*/ 603697 w 1152144"/>
                <a:gd name="connsiteY1" fmla="*/ 0 h 741172"/>
                <a:gd name="connsiteX2" fmla="*/ 1152144 w 1152144"/>
                <a:gd name="connsiteY2" fmla="*/ 741172 h 741172"/>
                <a:gd name="connsiteX3" fmla="*/ 0 w 1152144"/>
                <a:gd name="connsiteY3" fmla="*/ 741172 h 741172"/>
                <a:gd name="connsiteX0" fmla="*/ 0 w 1152144"/>
                <a:gd name="connsiteY0" fmla="*/ 772922 h 772922"/>
                <a:gd name="connsiteX1" fmla="*/ 599093 w 1152144"/>
                <a:gd name="connsiteY1" fmla="*/ 0 h 772922"/>
                <a:gd name="connsiteX2" fmla="*/ 1152144 w 1152144"/>
                <a:gd name="connsiteY2" fmla="*/ 772922 h 772922"/>
                <a:gd name="connsiteX3" fmla="*/ 0 w 1152144"/>
                <a:gd name="connsiteY3" fmla="*/ 772922 h 772922"/>
                <a:gd name="connsiteX0" fmla="*/ 0 w 1152144"/>
                <a:gd name="connsiteY0" fmla="*/ 798322 h 798322"/>
                <a:gd name="connsiteX1" fmla="*/ 599093 w 1152144"/>
                <a:gd name="connsiteY1" fmla="*/ 0 h 798322"/>
                <a:gd name="connsiteX2" fmla="*/ 1152144 w 1152144"/>
                <a:gd name="connsiteY2" fmla="*/ 798322 h 798322"/>
                <a:gd name="connsiteX3" fmla="*/ 0 w 1152144"/>
                <a:gd name="connsiteY3" fmla="*/ 798322 h 79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144" h="798322">
                  <a:moveTo>
                    <a:pt x="0" y="798322"/>
                  </a:moveTo>
                  <a:lnTo>
                    <a:pt x="599093" y="0"/>
                  </a:lnTo>
                  <a:lnTo>
                    <a:pt x="1152144" y="798322"/>
                  </a:lnTo>
                  <a:lnTo>
                    <a:pt x="0" y="79832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baseline="0">
                <a:solidFill>
                  <a:srgbClr val="595959"/>
                </a:solidFill>
              </a:endParaRPr>
            </a:p>
          </p:txBody>
        </p:sp>
        <p:sp>
          <p:nvSpPr>
            <p:cNvPr id="71" name="Diamond 36"/>
            <p:cNvSpPr>
              <a:spLocks/>
            </p:cNvSpPr>
            <p:nvPr userDrawn="1"/>
          </p:nvSpPr>
          <p:spPr>
            <a:xfrm flipV="1">
              <a:off x="696316" y="12609"/>
              <a:ext cx="1589032" cy="798322"/>
            </a:xfrm>
            <a:custGeom>
              <a:avLst/>
              <a:gdLst>
                <a:gd name="connsiteX0" fmla="*/ 0 w 1152144"/>
                <a:gd name="connsiteY0" fmla="*/ 576072 h 1152144"/>
                <a:gd name="connsiteX1" fmla="*/ 576072 w 1152144"/>
                <a:gd name="connsiteY1" fmla="*/ 0 h 1152144"/>
                <a:gd name="connsiteX2" fmla="*/ 1152144 w 1152144"/>
                <a:gd name="connsiteY2" fmla="*/ 576072 h 1152144"/>
                <a:gd name="connsiteX3" fmla="*/ 576072 w 1152144"/>
                <a:gd name="connsiteY3" fmla="*/ 1152144 h 1152144"/>
                <a:gd name="connsiteX4" fmla="*/ 0 w 1152144"/>
                <a:gd name="connsiteY4" fmla="*/ 576072 h 1152144"/>
                <a:gd name="connsiteX0" fmla="*/ 0 w 1152144"/>
                <a:gd name="connsiteY0" fmla="*/ 576072 h 576072"/>
                <a:gd name="connsiteX1" fmla="*/ 576072 w 1152144"/>
                <a:gd name="connsiteY1" fmla="*/ 0 h 576072"/>
                <a:gd name="connsiteX2" fmla="*/ 1152144 w 1152144"/>
                <a:gd name="connsiteY2" fmla="*/ 576072 h 576072"/>
                <a:gd name="connsiteX3" fmla="*/ 0 w 1152144"/>
                <a:gd name="connsiteY3" fmla="*/ 576072 h 576072"/>
                <a:gd name="connsiteX0" fmla="*/ 0 w 1152144"/>
                <a:gd name="connsiteY0" fmla="*/ 741172 h 741172"/>
                <a:gd name="connsiteX1" fmla="*/ 603697 w 1152144"/>
                <a:gd name="connsiteY1" fmla="*/ 0 h 741172"/>
                <a:gd name="connsiteX2" fmla="*/ 1152144 w 1152144"/>
                <a:gd name="connsiteY2" fmla="*/ 741172 h 741172"/>
                <a:gd name="connsiteX3" fmla="*/ 0 w 1152144"/>
                <a:gd name="connsiteY3" fmla="*/ 741172 h 741172"/>
                <a:gd name="connsiteX0" fmla="*/ 0 w 1152144"/>
                <a:gd name="connsiteY0" fmla="*/ 772922 h 772922"/>
                <a:gd name="connsiteX1" fmla="*/ 599093 w 1152144"/>
                <a:gd name="connsiteY1" fmla="*/ 0 h 772922"/>
                <a:gd name="connsiteX2" fmla="*/ 1152144 w 1152144"/>
                <a:gd name="connsiteY2" fmla="*/ 772922 h 772922"/>
                <a:gd name="connsiteX3" fmla="*/ 0 w 1152144"/>
                <a:gd name="connsiteY3" fmla="*/ 772922 h 772922"/>
                <a:gd name="connsiteX0" fmla="*/ 0 w 1152144"/>
                <a:gd name="connsiteY0" fmla="*/ 798322 h 798322"/>
                <a:gd name="connsiteX1" fmla="*/ 599093 w 1152144"/>
                <a:gd name="connsiteY1" fmla="*/ 0 h 798322"/>
                <a:gd name="connsiteX2" fmla="*/ 1152144 w 1152144"/>
                <a:gd name="connsiteY2" fmla="*/ 798322 h 798322"/>
                <a:gd name="connsiteX3" fmla="*/ 0 w 1152144"/>
                <a:gd name="connsiteY3" fmla="*/ 798322 h 79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144" h="798322">
                  <a:moveTo>
                    <a:pt x="0" y="798322"/>
                  </a:moveTo>
                  <a:lnTo>
                    <a:pt x="599093" y="0"/>
                  </a:lnTo>
                  <a:lnTo>
                    <a:pt x="1152144" y="798322"/>
                  </a:lnTo>
                  <a:lnTo>
                    <a:pt x="0" y="79832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bg1">
                    <a:alpha val="82000"/>
                  </a:schemeClr>
                </a:gs>
              </a:gsLst>
              <a:lin ang="10800000" scaled="1"/>
              <a:tileRect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EF8A25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baseline="0">
                <a:solidFill>
                  <a:srgbClr val="595959"/>
                </a:solidFill>
              </a:endParaRPr>
            </a:p>
          </p:txBody>
        </p:sp>
      </p:grpSp>
      <p:pic>
        <p:nvPicPr>
          <p:cNvPr id="42013" name="Picture 29" descr="C:\Users\vmoleva\Desktop\ERG Pics\o_19ovl7tm2hnako1nfb1routivl.jpg"/>
          <p:cNvPicPr>
            <a:picLocks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57011" y="5688586"/>
            <a:ext cx="1418023" cy="1152144"/>
          </a:xfrm>
          <a:prstGeom prst="diamond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4"/>
          <p:cNvSpPr>
            <a:spLocks noChangeArrowheads="1"/>
          </p:cNvSpPr>
          <p:nvPr userDrawn="1"/>
        </p:nvSpPr>
        <p:spPr bwMode="auto">
          <a:xfrm>
            <a:off x="9107587" y="6246721"/>
            <a:ext cx="309880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2542" rIns="0" bIns="112542" anchor="ctr"/>
          <a:lstStyle/>
          <a:p>
            <a:pPr algn="l">
              <a:spcBef>
                <a:spcPct val="20000"/>
              </a:spcBef>
              <a:buFont typeface="Arial" charset="0"/>
              <a:buNone/>
            </a:pPr>
            <a:r>
              <a:rPr lang="ru-RU" altLang="en-US" sz="1723" b="1" dirty="0" smtClean="0">
                <a:solidFill>
                  <a:srgbClr val="595959"/>
                </a:solidFill>
                <a:latin typeface="Arial" charset="0"/>
              </a:rPr>
              <a:t>Евразийская Группа</a:t>
            </a:r>
            <a:endParaRPr lang="ru-RU" altLang="en-US" sz="1723" b="1" dirty="0">
              <a:solidFill>
                <a:srgbClr val="595959"/>
              </a:solidFill>
              <a:latin typeface="Arial" charset="0"/>
            </a:endParaRPr>
          </a:p>
        </p:txBody>
      </p:sp>
      <p:sp>
        <p:nvSpPr>
          <p:cNvPr id="32" name="Прямоугольник 4"/>
          <p:cNvSpPr>
            <a:spLocks noChangeArrowheads="1"/>
          </p:cNvSpPr>
          <p:nvPr userDrawn="1"/>
        </p:nvSpPr>
        <p:spPr bwMode="auto">
          <a:xfrm>
            <a:off x="9107587" y="6534501"/>
            <a:ext cx="309880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2542" rIns="0" bIns="112542" anchor="ctr"/>
          <a:lstStyle/>
          <a:p>
            <a:pPr algn="l">
              <a:spcBef>
                <a:spcPct val="20000"/>
              </a:spcBef>
              <a:buFont typeface="Arial" charset="0"/>
              <a:buNone/>
            </a:pPr>
            <a:r>
              <a:rPr lang="en-GB" altLang="en-US" sz="1723" b="1" dirty="0" smtClean="0">
                <a:solidFill>
                  <a:srgbClr val="595959"/>
                </a:solidFill>
                <a:latin typeface="Arial" charset="0"/>
              </a:rPr>
              <a:t>www.erg.kz</a:t>
            </a:r>
            <a:endParaRPr lang="ru-RU" altLang="en-US" sz="1723" b="1" dirty="0">
              <a:solidFill>
                <a:srgbClr val="595959"/>
              </a:solidFill>
              <a:latin typeface="Arial" charset="0"/>
            </a:endParaRPr>
          </a:p>
        </p:txBody>
      </p:sp>
      <p:pic>
        <p:nvPicPr>
          <p:cNvPr id="42019" name="Picture 35" descr="C:\Users\vmoleva\Downloads\o_19ovpf6av6fprie1ont1r5adq.jp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92064" y="5101640"/>
            <a:ext cx="1418023" cy="1152144"/>
          </a:xfrm>
          <a:prstGeom prst="diamond">
            <a:avLst/>
          </a:prstGeom>
          <a:solidFill>
            <a:schemeClr val="bg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/>
        </p:spPr>
      </p:pic>
      <p:sp>
        <p:nvSpPr>
          <p:cNvPr id="52" name="Diamond 36"/>
          <p:cNvSpPr>
            <a:spLocks/>
          </p:cNvSpPr>
          <p:nvPr userDrawn="1"/>
        </p:nvSpPr>
        <p:spPr>
          <a:xfrm>
            <a:off x="2827284" y="1786130"/>
            <a:ext cx="1418023" cy="576072"/>
          </a:xfrm>
          <a:custGeom>
            <a:avLst/>
            <a:gdLst>
              <a:gd name="connsiteX0" fmla="*/ 0 w 1152144"/>
              <a:gd name="connsiteY0" fmla="*/ 576072 h 1152144"/>
              <a:gd name="connsiteX1" fmla="*/ 576072 w 1152144"/>
              <a:gd name="connsiteY1" fmla="*/ 0 h 1152144"/>
              <a:gd name="connsiteX2" fmla="*/ 1152144 w 1152144"/>
              <a:gd name="connsiteY2" fmla="*/ 576072 h 1152144"/>
              <a:gd name="connsiteX3" fmla="*/ 576072 w 1152144"/>
              <a:gd name="connsiteY3" fmla="*/ 1152144 h 1152144"/>
              <a:gd name="connsiteX4" fmla="*/ 0 w 1152144"/>
              <a:gd name="connsiteY4" fmla="*/ 576072 h 1152144"/>
              <a:gd name="connsiteX0" fmla="*/ 0 w 1152144"/>
              <a:gd name="connsiteY0" fmla="*/ 576072 h 576072"/>
              <a:gd name="connsiteX1" fmla="*/ 576072 w 1152144"/>
              <a:gd name="connsiteY1" fmla="*/ 0 h 576072"/>
              <a:gd name="connsiteX2" fmla="*/ 1152144 w 1152144"/>
              <a:gd name="connsiteY2" fmla="*/ 576072 h 576072"/>
              <a:gd name="connsiteX3" fmla="*/ 0 w 1152144"/>
              <a:gd name="connsiteY3" fmla="*/ 576072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144" h="576072">
                <a:moveTo>
                  <a:pt x="0" y="576072"/>
                </a:moveTo>
                <a:lnTo>
                  <a:pt x="576072" y="0"/>
                </a:lnTo>
                <a:lnTo>
                  <a:pt x="1152144" y="576072"/>
                </a:lnTo>
                <a:lnTo>
                  <a:pt x="0" y="576072"/>
                </a:lnTo>
                <a:close/>
              </a:path>
            </a:pathLst>
          </a:custGeom>
          <a:solidFill>
            <a:srgbClr val="BFBFB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2377440"/>
            <a:ext cx="12192000" cy="2103120"/>
          </a:xfrm>
          <a:prstGeom prst="rect">
            <a:avLst/>
          </a:prstGeom>
          <a:solidFill>
            <a:srgbClr val="EF8A2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 userDrawn="1">
            <p:ph type="ctrTitle"/>
          </p:nvPr>
        </p:nvSpPr>
        <p:spPr>
          <a:xfrm>
            <a:off x="4934225" y="2587513"/>
            <a:ext cx="6648176" cy="1682977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algn="l">
              <a:defRPr sz="3446" b="1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iamond 1"/>
          <p:cNvSpPr>
            <a:spLocks/>
          </p:cNvSpPr>
          <p:nvPr userDrawn="1"/>
        </p:nvSpPr>
        <p:spPr>
          <a:xfrm>
            <a:off x="3569515" y="4505869"/>
            <a:ext cx="1418023" cy="1152144"/>
          </a:xfrm>
          <a:prstGeom prst="diamond">
            <a:avLst/>
          </a:prstGeom>
          <a:solidFill>
            <a:srgbClr val="E2E2E2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pic>
        <p:nvPicPr>
          <p:cNvPr id="24" name="Picture 4" descr="C:\Users\Kaharmanov\Desktop\1.jpg"/>
          <p:cNvPicPr>
            <a:picLocks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2205" y="26926"/>
            <a:ext cx="2881063" cy="2340864"/>
          </a:xfrm>
          <a:prstGeom prst="diamond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vmoleva\Desktop\ERG Pics\2472516_470.jpg"/>
          <p:cNvPicPr>
            <a:picLocks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8758" y="4492246"/>
            <a:ext cx="2881063" cy="2340864"/>
          </a:xfrm>
          <a:prstGeom prst="diamond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Diamond 34"/>
          <p:cNvSpPr>
            <a:spLocks/>
          </p:cNvSpPr>
          <p:nvPr userDrawn="1"/>
        </p:nvSpPr>
        <p:spPr>
          <a:xfrm>
            <a:off x="3557011" y="1196596"/>
            <a:ext cx="1418023" cy="1152144"/>
          </a:xfrm>
          <a:prstGeom prst="diamond">
            <a:avLst/>
          </a:prstGeom>
          <a:solidFill>
            <a:srgbClr val="F9DFB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pic>
        <p:nvPicPr>
          <p:cNvPr id="42033" name="Picture 49" descr="C:\Users\vmoleva\Desktop\Picture1.jpg"/>
          <p:cNvPicPr>
            <a:picLocks noChangeAspect="1" noChangeArrowheads="1"/>
          </p:cNvPicPr>
          <p:nvPr userDrawn="1"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43"/>
          <a:stretch/>
        </p:blipFill>
        <p:spPr bwMode="auto">
          <a:xfrm>
            <a:off x="-35726" y="1182624"/>
            <a:ext cx="4144745" cy="449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3840793" y="252738"/>
            <a:ext cx="1418023" cy="1152144"/>
            <a:chOff x="3479682" y="631955"/>
            <a:chExt cx="1152144" cy="1152144"/>
          </a:xfrm>
        </p:grpSpPr>
        <p:pic>
          <p:nvPicPr>
            <p:cNvPr id="42030" name="Picture 46" descr="C:\Users\vmoleva\Desktop\ERG Pics\Ferroalloys 2.jpg"/>
            <p:cNvPicPr>
              <a:picLocks noChangeArrowheads="1"/>
            </p:cNvPicPr>
            <p:nvPr userDrawn="1"/>
          </p:nvPicPr>
          <p:blipFill rotWithShape="1">
            <a:blip r:embed="rId1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79682" y="631955"/>
              <a:ext cx="1152144" cy="1152144"/>
            </a:xfrm>
            <a:prstGeom prst="diamond">
              <a:avLst/>
            </a:prstGeom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Diamond 35"/>
            <p:cNvSpPr>
              <a:spLocks/>
            </p:cNvSpPr>
            <p:nvPr userDrawn="1"/>
          </p:nvSpPr>
          <p:spPr>
            <a:xfrm>
              <a:off x="3479682" y="631955"/>
              <a:ext cx="1152144" cy="1152144"/>
            </a:xfrm>
            <a:prstGeom prst="diamond">
              <a:avLst/>
            </a:prstGeom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baseline="0">
                <a:solidFill>
                  <a:srgbClr val="595959"/>
                </a:solidFill>
              </a:endParaRPr>
            </a:p>
          </p:txBody>
        </p:sp>
      </p:grpSp>
      <p:sp>
        <p:nvSpPr>
          <p:cNvPr id="38" name="Diamond 37"/>
          <p:cNvSpPr>
            <a:spLocks/>
          </p:cNvSpPr>
          <p:nvPr userDrawn="1"/>
        </p:nvSpPr>
        <p:spPr>
          <a:xfrm>
            <a:off x="4312384" y="5063998"/>
            <a:ext cx="1436780" cy="1198880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42" name="Diamond 41"/>
          <p:cNvSpPr>
            <a:spLocks/>
          </p:cNvSpPr>
          <p:nvPr userDrawn="1"/>
        </p:nvSpPr>
        <p:spPr>
          <a:xfrm>
            <a:off x="618622" y="4491736"/>
            <a:ext cx="1418023" cy="1152144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46" name="Diamond 45"/>
          <p:cNvSpPr>
            <a:spLocks/>
          </p:cNvSpPr>
          <p:nvPr userDrawn="1"/>
        </p:nvSpPr>
        <p:spPr>
          <a:xfrm flipH="1">
            <a:off x="3194304" y="688759"/>
            <a:ext cx="1418023" cy="1152144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47" name="Diamond 46"/>
          <p:cNvSpPr>
            <a:spLocks/>
          </p:cNvSpPr>
          <p:nvPr userDrawn="1"/>
        </p:nvSpPr>
        <p:spPr>
          <a:xfrm flipH="1">
            <a:off x="2988559" y="6006031"/>
            <a:ext cx="1036944" cy="842517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48" name="Diamond 47"/>
          <p:cNvSpPr>
            <a:spLocks/>
          </p:cNvSpPr>
          <p:nvPr userDrawn="1"/>
        </p:nvSpPr>
        <p:spPr>
          <a:xfrm flipH="1">
            <a:off x="5074373" y="20175"/>
            <a:ext cx="1418023" cy="1152144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EF8A25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49" name="Diamond 48"/>
          <p:cNvSpPr>
            <a:spLocks/>
          </p:cNvSpPr>
          <p:nvPr userDrawn="1"/>
        </p:nvSpPr>
        <p:spPr>
          <a:xfrm flipH="1">
            <a:off x="2821466" y="2852928"/>
            <a:ext cx="1418023" cy="1152144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57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50" name="Diamond 49"/>
          <p:cNvSpPr>
            <a:spLocks/>
          </p:cNvSpPr>
          <p:nvPr userDrawn="1"/>
        </p:nvSpPr>
        <p:spPr>
          <a:xfrm flipH="1">
            <a:off x="1102178" y="541494"/>
            <a:ext cx="1070447" cy="869738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EF8A25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61" name="Diamond 36"/>
          <p:cNvSpPr>
            <a:spLocks/>
          </p:cNvSpPr>
          <p:nvPr userDrawn="1"/>
        </p:nvSpPr>
        <p:spPr>
          <a:xfrm>
            <a:off x="754602" y="5851216"/>
            <a:ext cx="1418023" cy="576072"/>
          </a:xfrm>
          <a:custGeom>
            <a:avLst/>
            <a:gdLst>
              <a:gd name="connsiteX0" fmla="*/ 0 w 1152144"/>
              <a:gd name="connsiteY0" fmla="*/ 576072 h 1152144"/>
              <a:gd name="connsiteX1" fmla="*/ 576072 w 1152144"/>
              <a:gd name="connsiteY1" fmla="*/ 0 h 1152144"/>
              <a:gd name="connsiteX2" fmla="*/ 1152144 w 1152144"/>
              <a:gd name="connsiteY2" fmla="*/ 576072 h 1152144"/>
              <a:gd name="connsiteX3" fmla="*/ 576072 w 1152144"/>
              <a:gd name="connsiteY3" fmla="*/ 1152144 h 1152144"/>
              <a:gd name="connsiteX4" fmla="*/ 0 w 1152144"/>
              <a:gd name="connsiteY4" fmla="*/ 576072 h 1152144"/>
              <a:gd name="connsiteX0" fmla="*/ 0 w 1152144"/>
              <a:gd name="connsiteY0" fmla="*/ 576072 h 576072"/>
              <a:gd name="connsiteX1" fmla="*/ 576072 w 1152144"/>
              <a:gd name="connsiteY1" fmla="*/ 0 h 576072"/>
              <a:gd name="connsiteX2" fmla="*/ 1152144 w 1152144"/>
              <a:gd name="connsiteY2" fmla="*/ 576072 h 576072"/>
              <a:gd name="connsiteX3" fmla="*/ 0 w 1152144"/>
              <a:gd name="connsiteY3" fmla="*/ 576072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144" h="576072">
                <a:moveTo>
                  <a:pt x="0" y="576072"/>
                </a:moveTo>
                <a:lnTo>
                  <a:pt x="576072" y="0"/>
                </a:lnTo>
                <a:lnTo>
                  <a:pt x="1152144" y="576072"/>
                </a:lnTo>
                <a:lnTo>
                  <a:pt x="0" y="576072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EF8A25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62" name="Diamond 61"/>
          <p:cNvSpPr>
            <a:spLocks/>
          </p:cNvSpPr>
          <p:nvPr userDrawn="1"/>
        </p:nvSpPr>
        <p:spPr>
          <a:xfrm flipH="1">
            <a:off x="1339356" y="1211072"/>
            <a:ext cx="2736010" cy="4435856"/>
          </a:xfrm>
          <a:custGeom>
            <a:avLst/>
            <a:gdLst>
              <a:gd name="connsiteX0" fmla="*/ 0 w 4446016"/>
              <a:gd name="connsiteY0" fmla="*/ 2223008 h 4446016"/>
              <a:gd name="connsiteX1" fmla="*/ 2223008 w 4446016"/>
              <a:gd name="connsiteY1" fmla="*/ 0 h 4446016"/>
              <a:gd name="connsiteX2" fmla="*/ 4446016 w 4446016"/>
              <a:gd name="connsiteY2" fmla="*/ 2223008 h 4446016"/>
              <a:gd name="connsiteX3" fmla="*/ 2223008 w 4446016"/>
              <a:gd name="connsiteY3" fmla="*/ 4446016 h 4446016"/>
              <a:gd name="connsiteX4" fmla="*/ 0 w 4446016"/>
              <a:gd name="connsiteY4" fmla="*/ 2223008 h 4446016"/>
              <a:gd name="connsiteX0" fmla="*/ 0 w 2223008"/>
              <a:gd name="connsiteY0" fmla="*/ 2223008 h 4446016"/>
              <a:gd name="connsiteX1" fmla="*/ 2223008 w 2223008"/>
              <a:gd name="connsiteY1" fmla="*/ 0 h 4446016"/>
              <a:gd name="connsiteX2" fmla="*/ 2223008 w 2223008"/>
              <a:gd name="connsiteY2" fmla="*/ 4446016 h 4446016"/>
              <a:gd name="connsiteX3" fmla="*/ 0 w 2223008"/>
              <a:gd name="connsiteY3" fmla="*/ 2223008 h 4446016"/>
              <a:gd name="connsiteX0" fmla="*/ 2223008 w 2314448"/>
              <a:gd name="connsiteY0" fmla="*/ 4354576 h 4354576"/>
              <a:gd name="connsiteX1" fmla="*/ 0 w 2314448"/>
              <a:gd name="connsiteY1" fmla="*/ 2131568 h 4354576"/>
              <a:gd name="connsiteX2" fmla="*/ 2314448 w 2314448"/>
              <a:gd name="connsiteY2" fmla="*/ 0 h 4354576"/>
              <a:gd name="connsiteX0" fmla="*/ 2223008 w 2223008"/>
              <a:gd name="connsiteY0" fmla="*/ 4367276 h 4367276"/>
              <a:gd name="connsiteX1" fmla="*/ 0 w 2223008"/>
              <a:gd name="connsiteY1" fmla="*/ 2144268 h 4367276"/>
              <a:gd name="connsiteX2" fmla="*/ 2174748 w 2223008"/>
              <a:gd name="connsiteY2" fmla="*/ 0 h 4367276"/>
              <a:gd name="connsiteX0" fmla="*/ 2223008 w 2223008"/>
              <a:gd name="connsiteY0" fmla="*/ 4405376 h 4405376"/>
              <a:gd name="connsiteX1" fmla="*/ 0 w 2223008"/>
              <a:gd name="connsiteY1" fmla="*/ 2182368 h 4405376"/>
              <a:gd name="connsiteX2" fmla="*/ 2212848 w 2223008"/>
              <a:gd name="connsiteY2" fmla="*/ 0 h 4405376"/>
              <a:gd name="connsiteX0" fmla="*/ 2223008 w 2223008"/>
              <a:gd name="connsiteY0" fmla="*/ 4435856 h 4435856"/>
              <a:gd name="connsiteX1" fmla="*/ 0 w 2223008"/>
              <a:gd name="connsiteY1" fmla="*/ 2212848 h 4435856"/>
              <a:gd name="connsiteX2" fmla="*/ 2212848 w 2223008"/>
              <a:gd name="connsiteY2" fmla="*/ 0 h 443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3008" h="4435856">
                <a:moveTo>
                  <a:pt x="2223008" y="4435856"/>
                </a:moveTo>
                <a:lnTo>
                  <a:pt x="0" y="2212848"/>
                </a:lnTo>
                <a:lnTo>
                  <a:pt x="2212848" y="0"/>
                </a:lnTo>
              </a:path>
            </a:pathLst>
          </a:cu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bg1">
                        <a:alpha val="82000"/>
                      </a:schemeClr>
                    </a:gs>
                  </a:gsLst>
                  <a:lin ang="10800000" scaled="1"/>
                  <a:tileRect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64" name="Diamond 63"/>
          <p:cNvSpPr>
            <a:spLocks/>
          </p:cNvSpPr>
          <p:nvPr userDrawn="1"/>
        </p:nvSpPr>
        <p:spPr>
          <a:xfrm flipH="1">
            <a:off x="3571486" y="1193120"/>
            <a:ext cx="1418023" cy="1152144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67" name="Diamond 66"/>
          <p:cNvSpPr>
            <a:spLocks/>
          </p:cNvSpPr>
          <p:nvPr userDrawn="1"/>
        </p:nvSpPr>
        <p:spPr>
          <a:xfrm>
            <a:off x="8342" y="826172"/>
            <a:ext cx="871159" cy="1415635"/>
          </a:xfrm>
          <a:custGeom>
            <a:avLst/>
            <a:gdLst>
              <a:gd name="connsiteX0" fmla="*/ 0 w 1415635"/>
              <a:gd name="connsiteY0" fmla="*/ 707818 h 1415635"/>
              <a:gd name="connsiteX1" fmla="*/ 707818 w 1415635"/>
              <a:gd name="connsiteY1" fmla="*/ 0 h 1415635"/>
              <a:gd name="connsiteX2" fmla="*/ 1415635 w 1415635"/>
              <a:gd name="connsiteY2" fmla="*/ 707818 h 1415635"/>
              <a:gd name="connsiteX3" fmla="*/ 707818 w 1415635"/>
              <a:gd name="connsiteY3" fmla="*/ 1415635 h 1415635"/>
              <a:gd name="connsiteX4" fmla="*/ 0 w 1415635"/>
              <a:gd name="connsiteY4" fmla="*/ 707818 h 1415635"/>
              <a:gd name="connsiteX0" fmla="*/ 0 w 707817"/>
              <a:gd name="connsiteY0" fmla="*/ 1415635 h 1415635"/>
              <a:gd name="connsiteX1" fmla="*/ 0 w 707817"/>
              <a:gd name="connsiteY1" fmla="*/ 0 h 1415635"/>
              <a:gd name="connsiteX2" fmla="*/ 707817 w 707817"/>
              <a:gd name="connsiteY2" fmla="*/ 707818 h 1415635"/>
              <a:gd name="connsiteX3" fmla="*/ 0 w 707817"/>
              <a:gd name="connsiteY3" fmla="*/ 1415635 h 141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817" h="1415635">
                <a:moveTo>
                  <a:pt x="0" y="1415635"/>
                </a:moveTo>
                <a:lnTo>
                  <a:pt x="0" y="0"/>
                </a:lnTo>
                <a:lnTo>
                  <a:pt x="707817" y="707818"/>
                </a:lnTo>
                <a:lnTo>
                  <a:pt x="0" y="1415635"/>
                </a:lnTo>
                <a:close/>
              </a:path>
            </a:pathLst>
          </a:custGeom>
          <a:solidFill>
            <a:schemeClr val="tx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pic>
        <p:nvPicPr>
          <p:cNvPr id="53" name="Picture 7" descr="https://www.eurasianresources.lu/uploads/1/images/VWVFNqlj.jpg"/>
          <p:cNvPicPr>
            <a:picLocks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3450" y="-1704"/>
            <a:ext cx="1857881" cy="1509528"/>
          </a:xfrm>
          <a:prstGeom prst="diamond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Diamond 66"/>
          <p:cNvSpPr>
            <a:spLocks/>
          </p:cNvSpPr>
          <p:nvPr userDrawn="1"/>
        </p:nvSpPr>
        <p:spPr>
          <a:xfrm>
            <a:off x="8342" y="826172"/>
            <a:ext cx="871159" cy="1415635"/>
          </a:xfrm>
          <a:custGeom>
            <a:avLst/>
            <a:gdLst>
              <a:gd name="connsiteX0" fmla="*/ 0 w 1415635"/>
              <a:gd name="connsiteY0" fmla="*/ 707818 h 1415635"/>
              <a:gd name="connsiteX1" fmla="*/ 707818 w 1415635"/>
              <a:gd name="connsiteY1" fmla="*/ 0 h 1415635"/>
              <a:gd name="connsiteX2" fmla="*/ 1415635 w 1415635"/>
              <a:gd name="connsiteY2" fmla="*/ 707818 h 1415635"/>
              <a:gd name="connsiteX3" fmla="*/ 707818 w 1415635"/>
              <a:gd name="connsiteY3" fmla="*/ 1415635 h 1415635"/>
              <a:gd name="connsiteX4" fmla="*/ 0 w 1415635"/>
              <a:gd name="connsiteY4" fmla="*/ 707818 h 1415635"/>
              <a:gd name="connsiteX0" fmla="*/ 0 w 707817"/>
              <a:gd name="connsiteY0" fmla="*/ 1415635 h 1415635"/>
              <a:gd name="connsiteX1" fmla="*/ 0 w 707817"/>
              <a:gd name="connsiteY1" fmla="*/ 0 h 1415635"/>
              <a:gd name="connsiteX2" fmla="*/ 707817 w 707817"/>
              <a:gd name="connsiteY2" fmla="*/ 707818 h 1415635"/>
              <a:gd name="connsiteX3" fmla="*/ 0 w 707817"/>
              <a:gd name="connsiteY3" fmla="*/ 1415635 h 141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817" h="1415635">
                <a:moveTo>
                  <a:pt x="0" y="1415635"/>
                </a:moveTo>
                <a:lnTo>
                  <a:pt x="0" y="0"/>
                </a:lnTo>
                <a:lnTo>
                  <a:pt x="707817" y="707818"/>
                </a:lnTo>
                <a:lnTo>
                  <a:pt x="0" y="1415635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833057" y="4485640"/>
            <a:ext cx="9373330" cy="0"/>
          </a:xfrm>
          <a:prstGeom prst="line">
            <a:avLst/>
          </a:prstGeom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Diamond 79"/>
          <p:cNvSpPr>
            <a:spLocks/>
          </p:cNvSpPr>
          <p:nvPr userDrawn="1"/>
        </p:nvSpPr>
        <p:spPr>
          <a:xfrm flipH="1">
            <a:off x="4349730" y="4632960"/>
            <a:ext cx="709012" cy="576072"/>
          </a:xfrm>
          <a:prstGeom prst="diamon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pic>
        <p:nvPicPr>
          <p:cNvPr id="42025" name="Picture 41" descr="C:\Users\vmoleva\Desktop\ERG Pics\Iron Ore 4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4514" y="5091879"/>
            <a:ext cx="1418023" cy="1152144"/>
          </a:xfrm>
          <a:prstGeom prst="diamond">
            <a:avLst/>
          </a:prstGeom>
          <a:solidFill>
            <a:schemeClr val="bg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/>
        </p:spPr>
      </p:pic>
      <p:pic>
        <p:nvPicPr>
          <p:cNvPr id="59" name="Picture 58"/>
          <p:cNvPicPr>
            <a:picLocks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221" y="5691126"/>
            <a:ext cx="1418023" cy="1152144"/>
          </a:xfrm>
          <a:prstGeom prst="diamond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" name="Right Triangle 12"/>
          <p:cNvSpPr/>
          <p:nvPr userDrawn="1"/>
        </p:nvSpPr>
        <p:spPr>
          <a:xfrm>
            <a:off x="-1" y="5797040"/>
            <a:ext cx="1323510" cy="1060960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95959"/>
              </a:solidFill>
            </a:endParaRPr>
          </a:p>
        </p:txBody>
      </p:sp>
      <p:sp>
        <p:nvSpPr>
          <p:cNvPr id="86" name="Diamond 85"/>
          <p:cNvSpPr>
            <a:spLocks/>
          </p:cNvSpPr>
          <p:nvPr userDrawn="1"/>
        </p:nvSpPr>
        <p:spPr>
          <a:xfrm>
            <a:off x="3352035" y="42933"/>
            <a:ext cx="922166" cy="749260"/>
          </a:xfrm>
          <a:prstGeom prst="diamond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bg1">
                  <a:alpha val="82000"/>
                </a:schemeClr>
              </a:gs>
            </a:gsLst>
            <a:lin ang="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07587" y="4585005"/>
            <a:ext cx="2831195" cy="350837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FontTx/>
              <a:buNone/>
              <a:defRPr sz="1723" baseline="0">
                <a:solidFill>
                  <a:schemeClr val="accent1"/>
                </a:solidFill>
              </a:defRPr>
            </a:lvl1pPr>
            <a:lvl2pPr>
              <a:defRPr sz="1723"/>
            </a:lvl2pPr>
            <a:lvl3pPr>
              <a:defRPr sz="1477"/>
            </a:lvl3pPr>
            <a:lvl4pPr>
              <a:defRPr sz="1354"/>
            </a:lvl4pPr>
            <a:lvl5pPr>
              <a:defRPr sz="1354"/>
            </a:lvl5pPr>
          </a:lstStyle>
          <a:p>
            <a:pPr lvl="0"/>
            <a:r>
              <a:rPr lang="en-US" dirty="0" smtClean="0"/>
              <a:t>Date, place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308" y="0"/>
            <a:ext cx="4479857" cy="227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05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7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2373C"/>
              </a:solidFill>
              <a:latin typeface="Arial" panose="020B06040202020202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054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1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2373C"/>
              </a:solidFill>
              <a:latin typeface="Arial" panose="020B06040202020202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95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5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2450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2373C"/>
              </a:solidFill>
              <a:latin typeface="Arial" panose="020B06040202020202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062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9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5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2373C"/>
              </a:solidFill>
              <a:latin typeface="Arial" panose="020B06040202020202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289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23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6438901"/>
            <a:ext cx="10584209" cy="2921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291586" indent="0">
              <a:buNone/>
              <a:defRPr/>
            </a:lvl2pPr>
            <a:lvl3pPr marL="583171" indent="0">
              <a:buNone/>
              <a:defRPr/>
            </a:lvl3pPr>
            <a:lvl4pPr marL="874756" indent="0">
              <a:buNone/>
              <a:defRPr/>
            </a:lvl4pPr>
            <a:lvl5pPr marL="1166341" indent="0">
              <a:buNone/>
              <a:defRPr/>
            </a:lvl5pPr>
          </a:lstStyle>
          <a:p>
            <a:pPr lvl="0"/>
            <a:r>
              <a:rPr lang="en-US" dirty="0" smtClean="0"/>
              <a:t>Footnotes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870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47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4325" y="1614488"/>
            <a:ext cx="11563350" cy="36290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519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7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4876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9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406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9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500" y="1614488"/>
            <a:ext cx="3752850" cy="4537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168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3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11560173" cy="16669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666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9599" y="1600202"/>
            <a:ext cx="10972800" cy="452596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723" b="0" baseline="0">
                <a:latin typeface="Arial" pitchFamily="34" charset="0"/>
                <a:cs typeface="Arial" pitchFamily="34" charset="0"/>
              </a:defRPr>
            </a:lvl1pPr>
            <a:lvl2pPr marL="562722" indent="-275500">
              <a:buClrTx/>
              <a:buFont typeface="Arial" pitchFamily="34" charset="0"/>
              <a:buChar char="•"/>
              <a:defRPr sz="1723" b="0">
                <a:latin typeface="Arial" pitchFamily="34" charset="0"/>
                <a:cs typeface="Arial" pitchFamily="34" charset="0"/>
              </a:defRPr>
            </a:lvl2pPr>
            <a:lvl3pPr marL="1406804" indent="-281361">
              <a:buFont typeface="Arial" pitchFamily="34" charset="0"/>
              <a:buChar char="­"/>
              <a:defRPr>
                <a:latin typeface="Arial" pitchFamily="34" charset="0"/>
                <a:cs typeface="Arial" pitchFamily="34" charset="0"/>
              </a:defRPr>
            </a:lvl3pPr>
            <a:lvl4pPr marL="1125444" indent="-275500">
              <a:buClrTx/>
              <a:defRPr sz="1723" b="0">
                <a:latin typeface="Arial" pitchFamily="34" charset="0"/>
                <a:cs typeface="Arial" pitchFamily="34" charset="0"/>
              </a:defRPr>
            </a:lvl4pPr>
            <a:lvl5pPr marL="1473237" indent="-205160">
              <a:buFont typeface="Arial" pitchFamily="34" charset="0"/>
              <a:buChar char="­"/>
              <a:defRPr sz="1969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69599" y="1085014"/>
            <a:ext cx="11042110" cy="0"/>
          </a:xfrm>
          <a:prstGeom prst="line">
            <a:avLst/>
          </a:prstGeom>
          <a:ln w="19050">
            <a:gradFill flip="none" rotWithShape="1">
              <a:gsLst>
                <a:gs pos="56000">
                  <a:srgbClr val="757477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69599" y="211138"/>
            <a:ext cx="9519138" cy="85725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algn="l">
              <a:defRPr lang="ru-RU" sz="2954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 defTabSz="1125444" fontAlgn="auto" latinLnBrk="0">
              <a:spcAft>
                <a:spcPts val="0"/>
              </a:spcAft>
              <a:buNone/>
            </a:pPr>
            <a:r>
              <a:rPr lang="en-US" dirty="0" smtClean="0"/>
              <a:t>Click to edit title</a:t>
            </a:r>
            <a:endParaRPr lang="ru-RU" dirty="0"/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11377247" y="6489340"/>
            <a:ext cx="234462" cy="14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r">
              <a:defRPr/>
            </a:pPr>
            <a:fld id="{FC52C1D9-4834-4F23-A1C5-ED97C57FD08C}" type="slidenum">
              <a:rPr lang="en-GB" sz="1108" smtClean="0">
                <a:solidFill>
                  <a:srgbClr val="000000"/>
                </a:solidFill>
                <a:latin typeface="Arial" pitchFamily="34" charset="0"/>
              </a:rPr>
              <a:pPr algn="r">
                <a:defRPr/>
              </a:pPr>
              <a:t>‹#›</a:t>
            </a:fld>
            <a:endParaRPr lang="en-GB" sz="1108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600" y="79871"/>
            <a:ext cx="1949538" cy="98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49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67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407035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7"/>
            <a:ext cx="11560173" cy="16652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8" y="3425825"/>
            <a:ext cx="375761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123238" y="3425825"/>
            <a:ext cx="406876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247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9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5705475" cy="45370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8977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1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891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39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3812" y="1614488"/>
            <a:ext cx="1800225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219046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243263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71140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066298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90900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3812" y="3425825"/>
            <a:ext cx="1800225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219046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2432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71140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10066298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9090025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215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97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9994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63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7515" y="1614488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7515" y="3429792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9792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67438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17500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7500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8073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569599" y="1085014"/>
            <a:ext cx="11042110" cy="0"/>
          </a:xfrm>
          <a:prstGeom prst="line">
            <a:avLst/>
          </a:prstGeom>
          <a:ln w="19050">
            <a:gradFill flip="none" rotWithShape="1">
              <a:gsLst>
                <a:gs pos="56000">
                  <a:srgbClr val="757477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69599" y="211138"/>
            <a:ext cx="9519138" cy="85725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algn="l">
              <a:defRPr lang="ru-RU" sz="2954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 defTabSz="1125444" fontAlgn="auto" latinLnBrk="0">
              <a:spcAft>
                <a:spcPts val="0"/>
              </a:spcAft>
              <a:buNone/>
            </a:pPr>
            <a:r>
              <a:rPr lang="en-US" dirty="0" smtClean="0"/>
              <a:t>Click to edit title</a:t>
            </a:r>
            <a:endParaRPr lang="ru-RU" dirty="0"/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11377247" y="6489340"/>
            <a:ext cx="234462" cy="14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r">
              <a:defRPr/>
            </a:pPr>
            <a:fld id="{FC52C1D9-4834-4F23-A1C5-ED97C57FD08C}" type="slidenum">
              <a:rPr lang="en-GB" sz="1108" smtClean="0">
                <a:solidFill>
                  <a:srgbClr val="000000"/>
                </a:solidFill>
                <a:latin typeface="Arial" pitchFamily="34" charset="0"/>
              </a:rPr>
              <a:pPr algn="r">
                <a:defRPr/>
              </a:pPr>
              <a:t>‹#›</a:t>
            </a:fld>
            <a:endParaRPr lang="en-GB" sz="1108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600" y="79871"/>
            <a:ext cx="1949538" cy="98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0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569599" y="1085014"/>
            <a:ext cx="11042110" cy="0"/>
          </a:xfrm>
          <a:prstGeom prst="line">
            <a:avLst/>
          </a:prstGeom>
          <a:ln w="19050">
            <a:gradFill flip="none" rotWithShape="1">
              <a:gsLst>
                <a:gs pos="56000">
                  <a:srgbClr val="757477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9599" y="211138"/>
            <a:ext cx="9519138" cy="85725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algn="l">
              <a:defRPr lang="ru-RU" sz="2954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 defTabSz="1125444" fontAlgn="auto" latinLnBrk="0">
              <a:spcAft>
                <a:spcPts val="0"/>
              </a:spcAft>
              <a:buNone/>
            </a:pPr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11377247" y="6489340"/>
            <a:ext cx="234462" cy="14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r">
              <a:defRPr/>
            </a:pPr>
            <a:fld id="{FC52C1D9-4834-4F23-A1C5-ED97C57FD08C}" type="slidenum">
              <a:rPr lang="en-GB" sz="1108" smtClean="0">
                <a:solidFill>
                  <a:srgbClr val="000000"/>
                </a:solidFill>
                <a:latin typeface="Arial" pitchFamily="34" charset="0"/>
              </a:rPr>
              <a:pPr algn="r">
                <a:defRPr/>
              </a:pPr>
              <a:t>‹#›</a:t>
            </a:fld>
            <a:endParaRPr lang="en-GB" sz="1108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69599" y="3354894"/>
            <a:ext cx="10924879" cy="710194"/>
          </a:xfrm>
          <a:prstGeom prst="rect">
            <a:avLst/>
          </a:prstGeom>
          <a:solidFill>
            <a:schemeClr val="tx2"/>
          </a:solidFill>
        </p:spPr>
        <p:txBody>
          <a:bodyPr tIns="182880" bIns="182880" anchor="ctr">
            <a:spAutoFit/>
          </a:bodyPr>
          <a:lstStyle>
            <a:lvl1pPr marL="0" indent="0">
              <a:buNone/>
              <a:defRPr sz="2215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slide divider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600" y="79871"/>
            <a:ext cx="1949538" cy="98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5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0344553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7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 userDrawn="1"/>
        </p:nvSpPr>
        <p:spPr>
          <a:xfrm>
            <a:off x="0" y="2383849"/>
            <a:ext cx="12192000" cy="2103120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9595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3845169" y="2612449"/>
            <a:ext cx="7737231" cy="1645920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4431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7" name="Pentagon 6"/>
          <p:cNvSpPr/>
          <p:nvPr userDrawn="1"/>
        </p:nvSpPr>
        <p:spPr>
          <a:xfrm>
            <a:off x="-14615" y="2391351"/>
            <a:ext cx="3343969" cy="2088116"/>
          </a:xfrm>
          <a:prstGeom prst="homePlate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23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69532" y="2612449"/>
            <a:ext cx="1242646" cy="1645920"/>
          </a:xfrm>
          <a:prstGeom prst="rect">
            <a:avLst/>
          </a:prstGeom>
        </p:spPr>
        <p:txBody>
          <a:bodyPr lIns="0" rIns="0" anchor="ctr"/>
          <a:lstStyle>
            <a:lvl1pPr marL="0" indent="0" algn="ctr">
              <a:buFontTx/>
              <a:buNone/>
              <a:defRPr sz="7385" b="1">
                <a:solidFill>
                  <a:schemeClr val="bg1"/>
                </a:solidFill>
              </a:defRPr>
            </a:lvl1pPr>
            <a:lvl2pPr marL="562722" indent="0">
              <a:buFontTx/>
              <a:buNone/>
              <a:defRPr sz="7385" b="1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1125444" indent="0">
              <a:buFontTx/>
              <a:buNone/>
              <a:defRPr sz="7385" b="1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688165" indent="0">
              <a:buFontTx/>
              <a:buNone/>
              <a:defRPr sz="7385" b="1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 marL="2250887" indent="0">
              <a:buFontTx/>
              <a:buNone/>
              <a:defRPr sz="7385" b="1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052957" y="2372360"/>
            <a:ext cx="1329543" cy="2126098"/>
            <a:chOff x="1668027" y="2387482"/>
            <a:chExt cx="1080254" cy="2118596"/>
          </a:xfrm>
        </p:grpSpPr>
        <p:sp>
          <p:nvSpPr>
            <p:cNvPr id="73" name="Pentagon 72"/>
            <p:cNvSpPr/>
            <p:nvPr userDrawn="1"/>
          </p:nvSpPr>
          <p:spPr>
            <a:xfrm>
              <a:off x="1696603" y="2387482"/>
              <a:ext cx="1051678" cy="2118596"/>
            </a:xfrm>
            <a:custGeom>
              <a:avLst/>
              <a:gdLst>
                <a:gd name="connsiteX0" fmla="*/ 0 w 2716975"/>
                <a:gd name="connsiteY0" fmla="*/ 0 h 2088116"/>
                <a:gd name="connsiteX1" fmla="*/ 1672917 w 2716975"/>
                <a:gd name="connsiteY1" fmla="*/ 0 h 2088116"/>
                <a:gd name="connsiteX2" fmla="*/ 2716975 w 2716975"/>
                <a:gd name="connsiteY2" fmla="*/ 1044058 h 2088116"/>
                <a:gd name="connsiteX3" fmla="*/ 1672917 w 2716975"/>
                <a:gd name="connsiteY3" fmla="*/ 2088116 h 2088116"/>
                <a:gd name="connsiteX4" fmla="*/ 0 w 2716975"/>
                <a:gd name="connsiteY4" fmla="*/ 2088116 h 2088116"/>
                <a:gd name="connsiteX5" fmla="*/ 0 w 2716975"/>
                <a:gd name="connsiteY5" fmla="*/ 0 h 2088116"/>
                <a:gd name="connsiteX0" fmla="*/ 0 w 2716975"/>
                <a:gd name="connsiteY0" fmla="*/ 2088116 h 2088116"/>
                <a:gd name="connsiteX1" fmla="*/ 1672917 w 2716975"/>
                <a:gd name="connsiteY1" fmla="*/ 0 h 2088116"/>
                <a:gd name="connsiteX2" fmla="*/ 2716975 w 2716975"/>
                <a:gd name="connsiteY2" fmla="*/ 1044058 h 2088116"/>
                <a:gd name="connsiteX3" fmla="*/ 1672917 w 2716975"/>
                <a:gd name="connsiteY3" fmla="*/ 2088116 h 2088116"/>
                <a:gd name="connsiteX4" fmla="*/ 0 w 2716975"/>
                <a:gd name="connsiteY4" fmla="*/ 2088116 h 2088116"/>
                <a:gd name="connsiteX0" fmla="*/ 0 w 1044058"/>
                <a:gd name="connsiteY0" fmla="*/ 2088116 h 2088116"/>
                <a:gd name="connsiteX1" fmla="*/ 0 w 1044058"/>
                <a:gd name="connsiteY1" fmla="*/ 0 h 2088116"/>
                <a:gd name="connsiteX2" fmla="*/ 1044058 w 1044058"/>
                <a:gd name="connsiteY2" fmla="*/ 1044058 h 2088116"/>
                <a:gd name="connsiteX3" fmla="*/ 0 w 1044058"/>
                <a:gd name="connsiteY3" fmla="*/ 2088116 h 2088116"/>
                <a:gd name="connsiteX0" fmla="*/ 0 w 1044058"/>
                <a:gd name="connsiteY0" fmla="*/ 0 h 2179556"/>
                <a:gd name="connsiteX1" fmla="*/ 1044058 w 1044058"/>
                <a:gd name="connsiteY1" fmla="*/ 1044058 h 2179556"/>
                <a:gd name="connsiteX2" fmla="*/ 91440 w 1044058"/>
                <a:gd name="connsiteY2" fmla="*/ 2179556 h 2179556"/>
                <a:gd name="connsiteX0" fmla="*/ 7620 w 1051678"/>
                <a:gd name="connsiteY0" fmla="*/ 0 h 2118596"/>
                <a:gd name="connsiteX1" fmla="*/ 1051678 w 1051678"/>
                <a:gd name="connsiteY1" fmla="*/ 1044058 h 2118596"/>
                <a:gd name="connsiteX2" fmla="*/ 0 w 1051678"/>
                <a:gd name="connsiteY2" fmla="*/ 2118596 h 211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1678" h="2118596">
                  <a:moveTo>
                    <a:pt x="7620" y="0"/>
                  </a:moveTo>
                  <a:lnTo>
                    <a:pt x="1051678" y="1044058"/>
                  </a:lnTo>
                  <a:cubicBezTo>
                    <a:pt x="703659" y="1392077"/>
                    <a:pt x="0" y="2118596"/>
                    <a:pt x="0" y="2118596"/>
                  </a:cubicBezTo>
                </a:path>
              </a:pathLst>
            </a:custGeom>
            <a:ln w="12700">
              <a:solidFill>
                <a:schemeClr val="bg1"/>
              </a:solidFill>
            </a:ln>
            <a:effectLst>
              <a:outerShdw blurRad="114300" dist="50800" algn="r" rotWithShape="0">
                <a:schemeClr val="tx1">
                  <a:alpha val="74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23" dirty="0">
                <a:solidFill>
                  <a:srgbClr val="595959"/>
                </a:solidFill>
              </a:endParaRPr>
            </a:p>
          </p:txBody>
        </p:sp>
        <p:sp>
          <p:nvSpPr>
            <p:cNvPr id="76" name="Pentagon 72"/>
            <p:cNvSpPr/>
            <p:nvPr userDrawn="1"/>
          </p:nvSpPr>
          <p:spPr>
            <a:xfrm>
              <a:off x="1668027" y="2387482"/>
              <a:ext cx="1051678" cy="2118596"/>
            </a:xfrm>
            <a:custGeom>
              <a:avLst/>
              <a:gdLst>
                <a:gd name="connsiteX0" fmla="*/ 0 w 2716975"/>
                <a:gd name="connsiteY0" fmla="*/ 0 h 2088116"/>
                <a:gd name="connsiteX1" fmla="*/ 1672917 w 2716975"/>
                <a:gd name="connsiteY1" fmla="*/ 0 h 2088116"/>
                <a:gd name="connsiteX2" fmla="*/ 2716975 w 2716975"/>
                <a:gd name="connsiteY2" fmla="*/ 1044058 h 2088116"/>
                <a:gd name="connsiteX3" fmla="*/ 1672917 w 2716975"/>
                <a:gd name="connsiteY3" fmla="*/ 2088116 h 2088116"/>
                <a:gd name="connsiteX4" fmla="*/ 0 w 2716975"/>
                <a:gd name="connsiteY4" fmla="*/ 2088116 h 2088116"/>
                <a:gd name="connsiteX5" fmla="*/ 0 w 2716975"/>
                <a:gd name="connsiteY5" fmla="*/ 0 h 2088116"/>
                <a:gd name="connsiteX0" fmla="*/ 0 w 2716975"/>
                <a:gd name="connsiteY0" fmla="*/ 2088116 h 2088116"/>
                <a:gd name="connsiteX1" fmla="*/ 1672917 w 2716975"/>
                <a:gd name="connsiteY1" fmla="*/ 0 h 2088116"/>
                <a:gd name="connsiteX2" fmla="*/ 2716975 w 2716975"/>
                <a:gd name="connsiteY2" fmla="*/ 1044058 h 2088116"/>
                <a:gd name="connsiteX3" fmla="*/ 1672917 w 2716975"/>
                <a:gd name="connsiteY3" fmla="*/ 2088116 h 2088116"/>
                <a:gd name="connsiteX4" fmla="*/ 0 w 2716975"/>
                <a:gd name="connsiteY4" fmla="*/ 2088116 h 2088116"/>
                <a:gd name="connsiteX0" fmla="*/ 0 w 1044058"/>
                <a:gd name="connsiteY0" fmla="*/ 2088116 h 2088116"/>
                <a:gd name="connsiteX1" fmla="*/ 0 w 1044058"/>
                <a:gd name="connsiteY1" fmla="*/ 0 h 2088116"/>
                <a:gd name="connsiteX2" fmla="*/ 1044058 w 1044058"/>
                <a:gd name="connsiteY2" fmla="*/ 1044058 h 2088116"/>
                <a:gd name="connsiteX3" fmla="*/ 0 w 1044058"/>
                <a:gd name="connsiteY3" fmla="*/ 2088116 h 2088116"/>
                <a:gd name="connsiteX0" fmla="*/ 0 w 1044058"/>
                <a:gd name="connsiteY0" fmla="*/ 0 h 2179556"/>
                <a:gd name="connsiteX1" fmla="*/ 1044058 w 1044058"/>
                <a:gd name="connsiteY1" fmla="*/ 1044058 h 2179556"/>
                <a:gd name="connsiteX2" fmla="*/ 91440 w 1044058"/>
                <a:gd name="connsiteY2" fmla="*/ 2179556 h 2179556"/>
                <a:gd name="connsiteX0" fmla="*/ 7620 w 1051678"/>
                <a:gd name="connsiteY0" fmla="*/ 0 h 2118596"/>
                <a:gd name="connsiteX1" fmla="*/ 1051678 w 1051678"/>
                <a:gd name="connsiteY1" fmla="*/ 1044058 h 2118596"/>
                <a:gd name="connsiteX2" fmla="*/ 0 w 1051678"/>
                <a:gd name="connsiteY2" fmla="*/ 2118596 h 211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1678" h="2118596">
                  <a:moveTo>
                    <a:pt x="7620" y="0"/>
                  </a:moveTo>
                  <a:lnTo>
                    <a:pt x="1051678" y="1044058"/>
                  </a:lnTo>
                  <a:cubicBezTo>
                    <a:pt x="703659" y="1392077"/>
                    <a:pt x="0" y="2118596"/>
                    <a:pt x="0" y="2118596"/>
                  </a:cubicBezTo>
                </a:path>
              </a:pathLst>
            </a:custGeom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23" dirty="0">
                <a:solidFill>
                  <a:srgbClr val="59595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812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7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80225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0" y="-1"/>
            <a:ext cx="12192000" cy="688022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58000"/>
                </a:srgbClr>
              </a:gs>
              <a:gs pos="44000">
                <a:srgbClr val="000000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5701529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5701529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bg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03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5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32373C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80225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0" y="-1"/>
            <a:ext cx="12192000" cy="688022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58000"/>
                </a:srgbClr>
              </a:gs>
              <a:gs pos="44000">
                <a:srgbClr val="000000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2373C"/>
              </a:solidFill>
              <a:latin typeface="Arial" panose="020B0604020202020204"/>
            </a:endParaRP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5701529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5701529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bg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027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9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589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2373C"/>
              </a:solidFill>
              <a:latin typeface="Arial" panose="020B0604020202020204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362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3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96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2373C"/>
              </a:solidFill>
              <a:latin typeface="Arial" panose="020B06040202020202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103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tags" Target="../tags/tag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image" Target="../media/image16.jpeg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vmlDrawing" Target="../drawings/vmlDrawing5.v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image" Target="../media/image13.emf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oleObject" Target="../embeddings/oleObject5.bin"/><Relationship Id="rId10" Type="http://schemas.openxmlformats.org/officeDocument/2006/relationships/slideLayout" Target="../slideLayouts/slideLayout1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786179360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" name="Слайд think-cell" r:id="rId10" imgW="270" imgH="270" progId="TCLayout.ActiveDocument.1">
                  <p:embed/>
                </p:oleObj>
              </mc:Choice>
              <mc:Fallback>
                <p:oleObj name="Слайд think-cell" r:id="rId10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569599" y="211138"/>
            <a:ext cx="9519138" cy="85725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954" dirty="0" smtClean="0">
                <a:solidFill>
                  <a:schemeClr val="tx1"/>
                </a:solidFill>
              </a:rPr>
              <a:t>Click to add slide title</a:t>
            </a:r>
            <a:endParaRPr lang="en-US" sz="2954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69599" y="1085014"/>
            <a:ext cx="11042110" cy="0"/>
          </a:xfrm>
          <a:prstGeom prst="line">
            <a:avLst/>
          </a:prstGeom>
          <a:ln w="19050">
            <a:gradFill flip="none" rotWithShape="1">
              <a:gsLst>
                <a:gs pos="56000">
                  <a:srgbClr val="757477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1377247" y="6489340"/>
            <a:ext cx="234462" cy="14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r">
              <a:defRPr/>
            </a:pPr>
            <a:fld id="{FC52C1D9-4834-4F23-A1C5-ED97C57FD08C}" type="slidenum">
              <a:rPr lang="en-GB" sz="1108" smtClean="0">
                <a:solidFill>
                  <a:srgbClr val="000000"/>
                </a:solidFill>
                <a:latin typeface="Arial" pitchFamily="34" charset="0"/>
              </a:rPr>
              <a:pPr algn="r">
                <a:defRPr/>
              </a:pPr>
              <a:t>‹#›</a:t>
            </a:fld>
            <a:endParaRPr lang="en-GB" sz="1108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600" y="79871"/>
            <a:ext cx="1949538" cy="98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2" r:id="rId2"/>
    <p:sldLayoutId id="2147483673" r:id="rId3"/>
    <p:sldLayoutId id="2147483674" r:id="rId4"/>
    <p:sldLayoutId id="2147483677" r:id="rId5"/>
    <p:sldLayoutId id="2147483679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1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5pPr>
      <a:lvl6pPr marL="562722"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6pPr>
      <a:lvl7pPr marL="1125444"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7pPr>
      <a:lvl8pPr marL="1688165"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8pPr>
      <a:lvl9pPr marL="2250887"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9pPr>
    </p:titleStyle>
    <p:bodyStyle>
      <a:lvl1pPr marL="422041" indent="-4220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1" name="Слайд think-cell" r:id="rId23" imgW="594" imgH="595" progId="TCLayout.ActiveDocument.1">
                  <p:embed/>
                </p:oleObj>
              </mc:Choice>
              <mc:Fallback>
                <p:oleObj name="Слайд think-cell" r:id="rId23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" name="Rectangle 4095" hidden="1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36E636A3-9ECF-48A3-BE22-44F7F64B0EB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17499" y="1"/>
            <a:ext cx="10582275" cy="7065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420943" y="6542300"/>
            <a:ext cx="456732" cy="226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>
              <a:defRPr sz="10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629F11A-CAD2-4FD2-9793-0DC6E98D19B3}" type="slidenum">
              <a:rPr lang="ru-RU" sz="1200" smtClean="0">
                <a:solidFill>
                  <a:srgbClr val="32373C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 smtClean="0">
              <a:solidFill>
                <a:srgbClr val="32373C"/>
              </a:solidFill>
            </a:endParaRPr>
          </a:p>
        </p:txBody>
      </p:sp>
      <p:cxnSp>
        <p:nvCxnSpPr>
          <p:cNvPr id="17" name="Прямая соединительная линия 2">
            <a:extLst>
              <a:ext uri="{FF2B5EF4-FFF2-40B4-BE49-F238E27FC236}">
                <a16:creationId xmlns:a16="http://schemas.microsoft.com/office/drawing/2014/main" xmlns="" id="{364E0CD2-B6EC-42D1-82F3-DF270FED9E67}"/>
              </a:ext>
            </a:extLst>
          </p:cNvPr>
          <p:cNvCxnSpPr>
            <a:cxnSpLocks/>
          </p:cNvCxnSpPr>
          <p:nvPr userDrawn="1"/>
        </p:nvCxnSpPr>
        <p:spPr>
          <a:xfrm>
            <a:off x="0" y="706567"/>
            <a:ext cx="1219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5988" y="37816"/>
            <a:ext cx="808289" cy="60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4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83170" rtl="0" eaLnBrk="1" latinLnBrk="0" hangingPunct="1">
        <a:lnSpc>
          <a:spcPct val="100000"/>
        </a:lnSpc>
        <a:spcBef>
          <a:spcPct val="0"/>
        </a:spcBef>
        <a:buNone/>
        <a:defRPr lang="ru-RU" sz="1800" b="0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5792" indent="-145792" algn="l" defTabSz="58317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37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2896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54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213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71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530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688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8472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58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317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75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634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924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951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109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268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478">
          <p15:clr>
            <a:srgbClr val="A4A3A4"/>
          </p15:clr>
        </p15:guide>
        <p15:guide id="2" orient="horz" pos="3875">
          <p15:clr>
            <a:srgbClr val="A4A3A4"/>
          </p15:clr>
        </p15:guide>
        <p15:guide id="3" orient="horz" pos="2732">
          <p15:clr>
            <a:srgbClr val="A4A3A4"/>
          </p15:clr>
        </p15:guide>
        <p15:guide id="4" pos="815">
          <p15:clr>
            <a:srgbClr val="A4A3A4"/>
          </p15:clr>
        </p15:guide>
        <p15:guide id="5" pos="1338">
          <p15:clr>
            <a:srgbClr val="A4A3A4"/>
          </p15:clr>
        </p15:guide>
        <p15:guide id="6" pos="723">
          <p15:clr>
            <a:srgbClr val="A4A3A4"/>
          </p15:clr>
        </p15:guide>
        <p15:guide id="7" pos="200">
          <p15:clr>
            <a:srgbClr val="A4A3A4"/>
          </p15:clr>
        </p15:guide>
        <p15:guide id="8" pos="1430">
          <p15:clr>
            <a:srgbClr val="A4A3A4"/>
          </p15:clr>
        </p15:guide>
        <p15:guide id="9" pos="1949">
          <p15:clr>
            <a:srgbClr val="A4A3A4"/>
          </p15:clr>
        </p15:guide>
        <p15:guide id="10" pos="2043">
          <p15:clr>
            <a:srgbClr val="A4A3A4"/>
          </p15:clr>
        </p15:guide>
        <p15:guide id="11" pos="2565">
          <p15:clr>
            <a:srgbClr val="A4A3A4"/>
          </p15:clr>
        </p15:guide>
        <p15:guide id="12" pos="2657">
          <p15:clr>
            <a:srgbClr val="A4A3A4"/>
          </p15:clr>
        </p15:guide>
        <p15:guide id="13" pos="3182">
          <p15:clr>
            <a:srgbClr val="A4A3A4"/>
          </p15:clr>
        </p15:guide>
        <p15:guide id="14" pos="3272">
          <p15:clr>
            <a:srgbClr val="A4A3A4"/>
          </p15:clr>
        </p15:guide>
        <p15:guide id="15" pos="3795">
          <p15:clr>
            <a:srgbClr val="A4A3A4"/>
          </p15:clr>
        </p15:guide>
        <p15:guide id="16" pos="3885">
          <p15:clr>
            <a:srgbClr val="A4A3A4"/>
          </p15:clr>
        </p15:guide>
        <p15:guide id="17" pos="4409">
          <p15:clr>
            <a:srgbClr val="A4A3A4"/>
          </p15:clr>
        </p15:guide>
        <p15:guide id="18" pos="4502">
          <p15:clr>
            <a:srgbClr val="A4A3A4"/>
          </p15:clr>
        </p15:guide>
        <p15:guide id="19" pos="5024">
          <p15:clr>
            <a:srgbClr val="A4A3A4"/>
          </p15:clr>
        </p15:guide>
        <p15:guide id="20" pos="5114">
          <p15:clr>
            <a:srgbClr val="A4A3A4"/>
          </p15:clr>
        </p15:guide>
        <p15:guide id="21" pos="5637">
          <p15:clr>
            <a:srgbClr val="A4A3A4"/>
          </p15:clr>
        </p15:guide>
        <p15:guide id="22" pos="5726">
          <p15:clr>
            <a:srgbClr val="A4A3A4"/>
          </p15:clr>
        </p15:guide>
        <p15:guide id="23" pos="6251">
          <p15:clr>
            <a:srgbClr val="A4A3A4"/>
          </p15:clr>
        </p15:guide>
        <p15:guide id="24" pos="6341">
          <p15:clr>
            <a:srgbClr val="A4A3A4"/>
          </p15:clr>
        </p15:guide>
        <p15:guide id="25" pos="6866">
          <p15:clr>
            <a:srgbClr val="A4A3A4"/>
          </p15:clr>
        </p15:guide>
        <p15:guide id="26" pos="6956">
          <p15:clr>
            <a:srgbClr val="A4A3A4"/>
          </p15:clr>
        </p15:guide>
        <p15:guide id="27" orient="horz" pos="444">
          <p15:clr>
            <a:srgbClr val="A4A3A4"/>
          </p15:clr>
        </p15:guide>
        <p15:guide id="28" orient="horz" pos="1589">
          <p15:clr>
            <a:srgbClr val="A4A3A4"/>
          </p15:clr>
        </p15:guide>
        <p15:guide id="29" orient="horz" pos="2158">
          <p15:clr>
            <a:srgbClr val="A4A3A4"/>
          </p15:clr>
        </p15:guide>
        <p15:guide id="30" orient="horz" pos="3303">
          <p15:clr>
            <a:srgbClr val="A4A3A4"/>
          </p15:clr>
        </p15:guide>
        <p15:guide id="31" orient="horz" pos="1017">
          <p15:clr>
            <a:srgbClr val="A4A3A4"/>
          </p15:clr>
        </p15:guide>
        <p15:guide id="32" orient="horz" pos="936">
          <p15:clr>
            <a:srgbClr val="A4A3A4"/>
          </p15:clr>
        </p15:guide>
        <p15:guide id="33" orient="horz" pos="977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7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26.jpg"/><Relationship Id="rId2" Type="http://schemas.openxmlformats.org/officeDocument/2006/relationships/tags" Target="../tags/tag73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33.bin"/><Relationship Id="rId4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7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5.png"/><Relationship Id="rId2" Type="http://schemas.openxmlformats.org/officeDocument/2006/relationships/tags" Target="../tags/tag39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5.bin"/><Relationship Id="rId4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6.bin"/><Relationship Id="rId4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7.bin"/><Relationship Id="rId4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26" Type="http://schemas.openxmlformats.org/officeDocument/2006/relationships/chart" Target="../charts/chart2.xml"/><Relationship Id="rId3" Type="http://schemas.openxmlformats.org/officeDocument/2006/relationships/tags" Target="../tags/tag48.xml"/><Relationship Id="rId21" Type="http://schemas.openxmlformats.org/officeDocument/2006/relationships/tags" Target="../tags/tag66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chart" Target="../charts/chart1.xml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tags" Target="../tags/tag65.xml"/><Relationship Id="rId29" Type="http://schemas.openxmlformats.org/officeDocument/2006/relationships/chart" Target="../charts/chart5.xml"/><Relationship Id="rId1" Type="http://schemas.openxmlformats.org/officeDocument/2006/relationships/vmlDrawing" Target="../drawings/vmlDrawing29.v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image" Target="../media/image23.emf"/><Relationship Id="rId32" Type="http://schemas.openxmlformats.org/officeDocument/2006/relationships/chart" Target="../charts/chart8.xml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oleObject" Target="../embeddings/oleObject29.bin"/><Relationship Id="rId28" Type="http://schemas.openxmlformats.org/officeDocument/2006/relationships/chart" Target="../charts/chart4.xml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31" Type="http://schemas.openxmlformats.org/officeDocument/2006/relationships/chart" Target="../charts/chart7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slideLayout" Target="../slideLayouts/slideLayout14.xml"/><Relationship Id="rId27" Type="http://schemas.openxmlformats.org/officeDocument/2006/relationships/chart" Target="../charts/chart3.xml"/><Relationship Id="rId30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68.xml"/><Relationship Id="rId7" Type="http://schemas.openxmlformats.org/officeDocument/2006/relationships/oleObject" Target="../embeddings/oleObject30.bin"/><Relationship Id="rId2" Type="http://schemas.openxmlformats.org/officeDocument/2006/relationships/tags" Target="../tags/tag67.xml"/><Relationship Id="rId1" Type="http://schemas.openxmlformats.org/officeDocument/2006/relationships/vmlDrawing" Target="../drawings/vmlDrawing30.v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71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r>
              <a:rPr lang="ru-RU" dirty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шілде</a:t>
            </a:r>
            <a:r>
              <a:rPr lang="ru-RU" dirty="0" smtClean="0"/>
              <a:t>, 202</a:t>
            </a:r>
            <a:r>
              <a:rPr lang="ru-RU" dirty="0"/>
              <a:t>5</a:t>
            </a:r>
          </a:p>
          <a:p>
            <a:r>
              <a:rPr lang="ru-RU" dirty="0" smtClean="0"/>
              <a:t>«Алюминий </a:t>
            </a:r>
            <a:r>
              <a:rPr lang="ru-RU" dirty="0"/>
              <a:t>Казахстана</a:t>
            </a:r>
            <a:r>
              <a:rPr lang="ru-RU" dirty="0" smtClean="0"/>
              <a:t>» АҚ</a:t>
            </a:r>
            <a:endParaRPr lang="ru-RU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23033" y="1614489"/>
            <a:ext cx="6903935" cy="3190122"/>
          </a:xfrm>
        </p:spPr>
        <p:txBody>
          <a:bodyPr/>
          <a:lstStyle/>
          <a:p>
            <a:r>
              <a:rPr lang="ru-RU" sz="2000" dirty="0" err="1" smtClean="0"/>
              <a:t>Тұтынушылар</a:t>
            </a:r>
            <a:r>
              <a:rPr lang="ru-RU" sz="2000" dirty="0" smtClean="0"/>
              <a:t> </a:t>
            </a:r>
            <a:r>
              <a:rPr lang="ru-RU" sz="2000" dirty="0"/>
              <a:t>мен </a:t>
            </a:r>
            <a:r>
              <a:rPr lang="ru-RU" sz="2000" dirty="0" err="1"/>
              <a:t>өзге</a:t>
            </a:r>
            <a:r>
              <a:rPr lang="ru-RU" sz="2000" dirty="0"/>
              <a:t> де </a:t>
            </a:r>
            <a:r>
              <a:rPr lang="ru-RU" sz="2000" dirty="0" err="1"/>
              <a:t>мүдделі</a:t>
            </a:r>
            <a:r>
              <a:rPr lang="ru-RU" sz="2000" dirty="0"/>
              <a:t> </a:t>
            </a:r>
            <a:r>
              <a:rPr lang="ru-RU" sz="2000" dirty="0" err="1"/>
              <a:t>тұлғалар</a:t>
            </a:r>
            <a:r>
              <a:rPr lang="ru-RU" sz="2000" dirty="0"/>
              <a:t> </a:t>
            </a:r>
            <a:r>
              <a:rPr lang="ru-RU" sz="2000" dirty="0" err="1"/>
              <a:t>алдында</a:t>
            </a:r>
            <a:r>
              <a:rPr lang="ru-RU" sz="2000" dirty="0"/>
              <a:t> «Алюминий Казахстана» АҚ </a:t>
            </a:r>
            <a:r>
              <a:rPr lang="ru-RU" sz="2000" dirty="0" err="1"/>
              <a:t>қызметінің</a:t>
            </a:r>
            <a:r>
              <a:rPr lang="ru-RU" sz="2000" dirty="0"/>
              <a:t> </a:t>
            </a:r>
            <a:r>
              <a:rPr lang="ru-RU" sz="2000" dirty="0" err="1"/>
              <a:t>тиімділік</a:t>
            </a:r>
            <a:r>
              <a:rPr lang="ru-RU" sz="2000" dirty="0"/>
              <a:t> </a:t>
            </a:r>
            <a:r>
              <a:rPr lang="ru-RU" sz="2000" dirty="0" err="1"/>
              <a:t>көрсеткіштеріне</a:t>
            </a:r>
            <a:r>
              <a:rPr lang="ru-RU" sz="2000" dirty="0"/>
              <a:t> </a:t>
            </a:r>
            <a:r>
              <a:rPr lang="ru-RU" sz="2000" dirty="0" err="1"/>
              <a:t>қол</a:t>
            </a:r>
            <a:r>
              <a:rPr lang="ru-RU" sz="2000" dirty="0"/>
              <a:t> </a:t>
            </a:r>
            <a:r>
              <a:rPr lang="ru-RU" sz="2000" dirty="0" err="1"/>
              <a:t>жеткізу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реттелетін</a:t>
            </a:r>
            <a:r>
              <a:rPr lang="ru-RU" sz="2000" dirty="0"/>
              <a:t> </a:t>
            </a:r>
            <a:r>
              <a:rPr lang="ru-RU" sz="2000" dirty="0" err="1"/>
              <a:t>қызметтердің</a:t>
            </a:r>
            <a:r>
              <a:rPr lang="ru-RU" sz="2000" dirty="0"/>
              <a:t> </a:t>
            </a:r>
            <a:r>
              <a:rPr lang="ru-RU" sz="2000" dirty="0" err="1"/>
              <a:t>сапасы</a:t>
            </a:r>
            <a:r>
              <a:rPr lang="ru-RU" sz="2000" dirty="0"/>
              <a:t> мен </a:t>
            </a:r>
            <a:r>
              <a:rPr lang="ru-RU" sz="2000" dirty="0" err="1"/>
              <a:t>сенімділігі</a:t>
            </a:r>
            <a:r>
              <a:rPr lang="ru-RU" sz="2000" dirty="0"/>
              <a:t> </a:t>
            </a:r>
            <a:r>
              <a:rPr lang="ru-RU" sz="2000" dirty="0" err="1"/>
              <a:t>көрсеткіштерінің</a:t>
            </a:r>
            <a:r>
              <a:rPr lang="ru-RU" sz="2000" dirty="0"/>
              <a:t> </a:t>
            </a:r>
            <a:r>
              <a:rPr lang="ru-RU" sz="2000" dirty="0" err="1"/>
              <a:t>сақталуы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инвестициялық</a:t>
            </a:r>
            <a:r>
              <a:rPr lang="ru-RU" sz="2000" dirty="0"/>
              <a:t> </a:t>
            </a:r>
            <a:r>
              <a:rPr lang="ru-RU" sz="2000" dirty="0" err="1"/>
              <a:t>бағдарламаның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бекітілген</a:t>
            </a:r>
            <a:r>
              <a:rPr lang="ru-RU" sz="2000" dirty="0"/>
              <a:t> </a:t>
            </a:r>
            <a:r>
              <a:rPr lang="ru-RU" sz="2000" dirty="0" err="1"/>
              <a:t>тарифтік</a:t>
            </a:r>
            <a:r>
              <a:rPr lang="ru-RU" sz="2000" dirty="0"/>
              <a:t> </a:t>
            </a:r>
            <a:r>
              <a:rPr lang="ru-RU" sz="2000" dirty="0" err="1"/>
              <a:t>сметаның</a:t>
            </a:r>
            <a:r>
              <a:rPr lang="ru-RU" sz="2000" dirty="0"/>
              <a:t> </a:t>
            </a:r>
            <a:r>
              <a:rPr lang="ru-RU" sz="2000" dirty="0" err="1"/>
              <a:t>орындалуы</a:t>
            </a:r>
            <a:r>
              <a:rPr lang="ru-RU" sz="2000" dirty="0"/>
              <a:t> </a:t>
            </a:r>
            <a:r>
              <a:rPr lang="ru-RU" sz="2000" dirty="0" err="1"/>
              <a:t>туралы</a:t>
            </a:r>
            <a:r>
              <a:rPr lang="ru-RU" sz="2000" dirty="0"/>
              <a:t> 2025 </a:t>
            </a:r>
            <a:r>
              <a:rPr lang="ru-RU" sz="2000" dirty="0" err="1"/>
              <a:t>жылғы</a:t>
            </a:r>
            <a:r>
              <a:rPr lang="ru-RU" sz="2000" dirty="0"/>
              <a:t> 1 </a:t>
            </a:r>
            <a:r>
              <a:rPr lang="ru-RU" sz="2000" dirty="0" err="1"/>
              <a:t>жартыжылдықтың</a:t>
            </a:r>
            <a:r>
              <a:rPr lang="ru-RU" sz="2000" dirty="0"/>
              <a:t> </a:t>
            </a:r>
            <a:r>
              <a:rPr lang="ru-RU" sz="2000" dirty="0" err="1"/>
              <a:t>қорытындысы</a:t>
            </a:r>
            <a:r>
              <a:rPr lang="ru-RU" sz="2000" dirty="0"/>
              <a:t> </a:t>
            </a:r>
            <a:r>
              <a:rPr lang="ru-RU" sz="2000" dirty="0" err="1"/>
              <a:t>бойынша</a:t>
            </a:r>
            <a:r>
              <a:rPr lang="ru-RU" sz="2000" dirty="0"/>
              <a:t> </a:t>
            </a:r>
            <a:r>
              <a:rPr lang="ru-RU" sz="2000" dirty="0" err="1"/>
              <a:t>есеп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86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Объект 7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2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77" name="Объект 7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перспективалары</a:t>
            </a:r>
            <a:r>
              <a:rPr lang="ru-RU" dirty="0"/>
              <a:t> (даму </a:t>
            </a:r>
            <a:r>
              <a:rPr lang="ru-RU" dirty="0" err="1"/>
              <a:t>жоспарлары</a:t>
            </a:r>
            <a:r>
              <a:rPr lang="ru-RU" dirty="0"/>
              <a:t>),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ішінде</a:t>
            </a:r>
            <a:r>
              <a:rPr lang="ru-RU" dirty="0"/>
              <a:t> </a:t>
            </a:r>
            <a:r>
              <a:rPr lang="ru-RU" dirty="0" err="1"/>
              <a:t>тарифтердің</a:t>
            </a:r>
            <a:r>
              <a:rPr lang="ru-RU" dirty="0"/>
              <a:t> </a:t>
            </a:r>
            <a:r>
              <a:rPr lang="ru-RU" dirty="0" err="1"/>
              <a:t>ықтимал</a:t>
            </a:r>
            <a:r>
              <a:rPr lang="ru-RU" dirty="0"/>
              <a:t> </a:t>
            </a:r>
            <a:r>
              <a:rPr lang="ru-RU" dirty="0" err="1"/>
              <a:t>өзгерістері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ru-RU" dirty="0"/>
          </a:p>
        </p:txBody>
      </p:sp>
      <p:sp>
        <p:nvSpPr>
          <p:cNvPr id="7" name="Rectangle 121"/>
          <p:cNvSpPr/>
          <p:nvPr/>
        </p:nvSpPr>
        <p:spPr>
          <a:xfrm>
            <a:off x="5136510" y="1643187"/>
            <a:ext cx="2048400" cy="33356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 txBox="1">
            <a:spLocks/>
          </p:cNvSpPr>
          <p:nvPr/>
        </p:nvSpPr>
        <p:spPr>
          <a:xfrm>
            <a:off x="2268483" y="1239679"/>
            <a:ext cx="8628062" cy="24622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sz="1600" dirty="0" smtClean="0"/>
              <a:t>                                                                                           </a:t>
            </a:r>
            <a:r>
              <a:rPr lang="ru-RU" sz="1600" dirty="0"/>
              <a:t>ДАМУ ПЕРСПЕКТИВАЛАРЫ</a:t>
            </a:r>
          </a:p>
        </p:txBody>
      </p:sp>
      <p:cxnSp>
        <p:nvCxnSpPr>
          <p:cNvPr id="11" name="Straight Connector 110"/>
          <p:cNvCxnSpPr/>
          <p:nvPr/>
        </p:nvCxnSpPr>
        <p:spPr>
          <a:xfrm>
            <a:off x="4463820" y="1485900"/>
            <a:ext cx="6370957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Rectangle 118"/>
          <p:cNvSpPr/>
          <p:nvPr/>
        </p:nvSpPr>
        <p:spPr>
          <a:xfrm>
            <a:off x="5122885" y="2512086"/>
            <a:ext cx="2048400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t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2025 </a:t>
            </a:r>
            <a:r>
              <a:rPr lang="ru-RU" sz="1400" dirty="0" err="1" smtClean="0">
                <a:solidFill>
                  <a:schemeClr val="tx1"/>
                </a:solidFill>
              </a:rPr>
              <a:t>жыл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Rectangle 114"/>
          <p:cNvSpPr/>
          <p:nvPr/>
        </p:nvSpPr>
        <p:spPr>
          <a:xfrm>
            <a:off x="880214" y="3064011"/>
            <a:ext cx="2776538" cy="73866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dirty="0">
                <a:solidFill>
                  <a:schemeClr val="tx1"/>
                </a:solidFill>
              </a:rPr>
              <a:t>2021-2025 </a:t>
            </a:r>
            <a:r>
              <a:rPr lang="ru-RU" sz="1600" dirty="0" err="1">
                <a:solidFill>
                  <a:schemeClr val="tx1"/>
                </a:solidFill>
              </a:rPr>
              <a:t>жылдарға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арналған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уәкілетті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органмен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бекітілген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Rectangle 37"/>
          <p:cNvSpPr/>
          <p:nvPr/>
        </p:nvSpPr>
        <p:spPr>
          <a:xfrm>
            <a:off x="5685607" y="3753715"/>
            <a:ext cx="1199181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400" i="1" dirty="0" err="1" smtClean="0">
                <a:solidFill>
                  <a:schemeClr val="tx2"/>
                </a:solidFill>
              </a:rPr>
              <a:t>теңге</a:t>
            </a:r>
            <a:r>
              <a:rPr lang="ru-RU" sz="1400" i="1" dirty="0" smtClean="0">
                <a:solidFill>
                  <a:schemeClr val="tx2"/>
                </a:solidFill>
              </a:rPr>
              <a:t>/Гкал</a:t>
            </a:r>
            <a:endParaRPr lang="ru-RU" sz="1400" i="1" dirty="0">
              <a:solidFill>
                <a:schemeClr val="tx2"/>
              </a:solidFill>
            </a:endParaRPr>
          </a:p>
        </p:txBody>
      </p:sp>
      <p:sp>
        <p:nvSpPr>
          <p:cNvPr id="22" name="Rectangle 43"/>
          <p:cNvSpPr/>
          <p:nvPr/>
        </p:nvSpPr>
        <p:spPr>
          <a:xfrm>
            <a:off x="5371837" y="3114166"/>
            <a:ext cx="1696546" cy="498598"/>
          </a:xfrm>
          <a:prstGeom prst="rect">
            <a:avLst/>
          </a:prstGeom>
        </p:spPr>
        <p:txBody>
          <a:bodyPr wrap="none" lIns="7200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accent1"/>
                </a:solidFill>
              </a:rPr>
              <a:t>1 </a:t>
            </a:r>
            <a:r>
              <a:rPr lang="en-US" sz="3600" dirty="0" smtClean="0">
                <a:solidFill>
                  <a:schemeClr val="accent1"/>
                </a:solidFill>
              </a:rPr>
              <a:t>441</a:t>
            </a:r>
            <a:r>
              <a:rPr lang="ru-RU" sz="3600" dirty="0" smtClean="0">
                <a:solidFill>
                  <a:schemeClr val="accent1"/>
                </a:solidFill>
              </a:rPr>
              <a:t>,</a:t>
            </a:r>
            <a:r>
              <a:rPr lang="en-US" sz="3600" dirty="0" smtClean="0">
                <a:solidFill>
                  <a:schemeClr val="accent1"/>
                </a:solidFill>
              </a:rPr>
              <a:t>28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23" name="Rectangle 53"/>
          <p:cNvSpPr/>
          <p:nvPr/>
        </p:nvSpPr>
        <p:spPr>
          <a:xfrm>
            <a:off x="880214" y="2833237"/>
            <a:ext cx="2776538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b="1" dirty="0" smtClean="0">
                <a:solidFill>
                  <a:schemeClr val="accent1"/>
                </a:solidFill>
              </a:rPr>
              <a:t>Тариф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4" name="Rectangle 115"/>
          <p:cNvSpPr/>
          <p:nvPr/>
        </p:nvSpPr>
        <p:spPr>
          <a:xfrm>
            <a:off x="880214" y="4456267"/>
            <a:ext cx="2776538" cy="49244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dirty="0" err="1">
                <a:solidFill>
                  <a:schemeClr val="tx1"/>
                </a:solidFill>
              </a:rPr>
              <a:t>Қазандықтарға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орташа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және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күрделі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жөндеу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жүргізу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9" name="Rectangle 47"/>
          <p:cNvSpPr/>
          <p:nvPr/>
        </p:nvSpPr>
        <p:spPr>
          <a:xfrm>
            <a:off x="5035938" y="4216878"/>
            <a:ext cx="1355105" cy="609398"/>
          </a:xfrm>
          <a:prstGeom prst="rect">
            <a:avLst/>
          </a:prstGeom>
        </p:spPr>
        <p:txBody>
          <a:bodyPr wrap="none" lIns="7200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4400" dirty="0" smtClean="0">
                <a:solidFill>
                  <a:schemeClr val="accent1"/>
                </a:solidFill>
              </a:rPr>
              <a:t>238,1</a:t>
            </a:r>
            <a:endParaRPr lang="ru-RU" sz="4400" dirty="0">
              <a:solidFill>
                <a:schemeClr val="accent1"/>
              </a:solidFill>
            </a:endParaRPr>
          </a:p>
        </p:txBody>
      </p:sp>
      <p:sp>
        <p:nvSpPr>
          <p:cNvPr id="32" name="Rectangle 50"/>
          <p:cNvSpPr/>
          <p:nvPr/>
        </p:nvSpPr>
        <p:spPr>
          <a:xfrm>
            <a:off x="6491615" y="4328367"/>
            <a:ext cx="971550" cy="43088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400" i="1" dirty="0" smtClean="0">
                <a:solidFill>
                  <a:schemeClr val="tx2"/>
                </a:solidFill>
              </a:rPr>
              <a:t>млн. </a:t>
            </a:r>
            <a:r>
              <a:rPr lang="ru-RU" sz="1400" i="1" dirty="0" err="1" smtClean="0">
                <a:solidFill>
                  <a:schemeClr val="tx2"/>
                </a:solidFill>
              </a:rPr>
              <a:t>теңге</a:t>
            </a:r>
            <a:endParaRPr lang="ru-RU" sz="1400" i="1" dirty="0">
              <a:solidFill>
                <a:schemeClr val="tx2"/>
              </a:solidFill>
            </a:endParaRPr>
          </a:p>
        </p:txBody>
      </p:sp>
      <p:sp>
        <p:nvSpPr>
          <p:cNvPr id="33" name="Rectangle 57"/>
          <p:cNvSpPr/>
          <p:nvPr/>
        </p:nvSpPr>
        <p:spPr>
          <a:xfrm>
            <a:off x="880214" y="3993725"/>
            <a:ext cx="2877110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b="1" dirty="0" err="1" smtClean="0">
                <a:solidFill>
                  <a:schemeClr val="accent1"/>
                </a:solidFill>
              </a:rPr>
              <a:t>Инвестициялық</a:t>
            </a:r>
            <a:r>
              <a:rPr lang="ru-RU" sz="1600" b="1" dirty="0" smtClean="0">
                <a:solidFill>
                  <a:schemeClr val="accent1"/>
                </a:solidFill>
              </a:rPr>
              <a:t> </a:t>
            </a:r>
            <a:r>
              <a:rPr lang="ru-RU" sz="1600" b="1" dirty="0" err="1" smtClean="0">
                <a:solidFill>
                  <a:schemeClr val="accent1"/>
                </a:solidFill>
              </a:rPr>
              <a:t>бағдарлама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34" name="Straight Connector 12"/>
          <p:cNvCxnSpPr/>
          <p:nvPr/>
        </p:nvCxnSpPr>
        <p:spPr>
          <a:xfrm>
            <a:off x="342706" y="3993725"/>
            <a:ext cx="11553825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4" name="Group 3424"/>
          <p:cNvGrpSpPr/>
          <p:nvPr/>
        </p:nvGrpSpPr>
        <p:grpSpPr>
          <a:xfrm>
            <a:off x="5921660" y="1925874"/>
            <a:ext cx="371475" cy="369888"/>
            <a:chOff x="5575914" y="2635251"/>
            <a:chExt cx="371475" cy="369888"/>
          </a:xfrm>
        </p:grpSpPr>
        <p:sp>
          <p:nvSpPr>
            <p:cNvPr id="65" name="Freeform 2525"/>
            <p:cNvSpPr>
              <a:spLocks/>
            </p:cNvSpPr>
            <p:nvPr/>
          </p:nvSpPr>
          <p:spPr bwMode="auto">
            <a:xfrm>
              <a:off x="5579089" y="2635251"/>
              <a:ext cx="368300" cy="249238"/>
            </a:xfrm>
            <a:custGeom>
              <a:avLst/>
              <a:gdLst>
                <a:gd name="T0" fmla="*/ 281 w 282"/>
                <a:gd name="T1" fmla="*/ 3 h 191"/>
                <a:gd name="T2" fmla="*/ 280 w 282"/>
                <a:gd name="T3" fmla="*/ 2 h 191"/>
                <a:gd name="T4" fmla="*/ 280 w 282"/>
                <a:gd name="T5" fmla="*/ 2 h 191"/>
                <a:gd name="T6" fmla="*/ 280 w 282"/>
                <a:gd name="T7" fmla="*/ 2 h 191"/>
                <a:gd name="T8" fmla="*/ 279 w 282"/>
                <a:gd name="T9" fmla="*/ 1 h 191"/>
                <a:gd name="T10" fmla="*/ 277 w 282"/>
                <a:gd name="T11" fmla="*/ 0 h 191"/>
                <a:gd name="T12" fmla="*/ 211 w 282"/>
                <a:gd name="T13" fmla="*/ 0 h 191"/>
                <a:gd name="T14" fmla="*/ 207 w 282"/>
                <a:gd name="T15" fmla="*/ 5 h 191"/>
                <a:gd name="T16" fmla="*/ 211 w 282"/>
                <a:gd name="T17" fmla="*/ 9 h 191"/>
                <a:gd name="T18" fmla="*/ 266 w 282"/>
                <a:gd name="T19" fmla="*/ 9 h 191"/>
                <a:gd name="T20" fmla="*/ 190 w 282"/>
                <a:gd name="T21" fmla="*/ 85 h 191"/>
                <a:gd name="T22" fmla="*/ 175 w 282"/>
                <a:gd name="T23" fmla="*/ 70 h 191"/>
                <a:gd name="T24" fmla="*/ 169 w 282"/>
                <a:gd name="T25" fmla="*/ 70 h 191"/>
                <a:gd name="T26" fmla="*/ 106 w 282"/>
                <a:gd name="T27" fmla="*/ 133 h 191"/>
                <a:gd name="T28" fmla="*/ 82 w 282"/>
                <a:gd name="T29" fmla="*/ 109 h 191"/>
                <a:gd name="T30" fmla="*/ 76 w 282"/>
                <a:gd name="T31" fmla="*/ 109 h 191"/>
                <a:gd name="T32" fmla="*/ 2 w 282"/>
                <a:gd name="T33" fmla="*/ 183 h 191"/>
                <a:gd name="T34" fmla="*/ 2 w 282"/>
                <a:gd name="T35" fmla="*/ 190 h 191"/>
                <a:gd name="T36" fmla="*/ 5 w 282"/>
                <a:gd name="T37" fmla="*/ 191 h 191"/>
                <a:gd name="T38" fmla="*/ 8 w 282"/>
                <a:gd name="T39" fmla="*/ 190 h 191"/>
                <a:gd name="T40" fmla="*/ 79 w 282"/>
                <a:gd name="T41" fmla="*/ 119 h 191"/>
                <a:gd name="T42" fmla="*/ 103 w 282"/>
                <a:gd name="T43" fmla="*/ 142 h 191"/>
                <a:gd name="T44" fmla="*/ 109 w 282"/>
                <a:gd name="T45" fmla="*/ 142 h 191"/>
                <a:gd name="T46" fmla="*/ 172 w 282"/>
                <a:gd name="T47" fmla="*/ 80 h 191"/>
                <a:gd name="T48" fmla="*/ 187 w 282"/>
                <a:gd name="T49" fmla="*/ 95 h 191"/>
                <a:gd name="T50" fmla="*/ 193 w 282"/>
                <a:gd name="T51" fmla="*/ 95 h 191"/>
                <a:gd name="T52" fmla="*/ 273 w 282"/>
                <a:gd name="T53" fmla="*/ 16 h 191"/>
                <a:gd name="T54" fmla="*/ 273 w 282"/>
                <a:gd name="T55" fmla="*/ 61 h 191"/>
                <a:gd name="T56" fmla="*/ 277 w 282"/>
                <a:gd name="T57" fmla="*/ 66 h 191"/>
                <a:gd name="T58" fmla="*/ 282 w 282"/>
                <a:gd name="T59" fmla="*/ 61 h 191"/>
                <a:gd name="T60" fmla="*/ 282 w 282"/>
                <a:gd name="T61" fmla="*/ 5 h 191"/>
                <a:gd name="T62" fmla="*/ 281 w 282"/>
                <a:gd name="T63" fmla="*/ 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191">
                  <a:moveTo>
                    <a:pt x="281" y="3"/>
                  </a:moveTo>
                  <a:cubicBezTo>
                    <a:pt x="281" y="2"/>
                    <a:pt x="281" y="2"/>
                    <a:pt x="280" y="2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0" y="1"/>
                    <a:pt x="279" y="1"/>
                    <a:pt x="279" y="1"/>
                  </a:cubicBezTo>
                  <a:cubicBezTo>
                    <a:pt x="278" y="0"/>
                    <a:pt x="278" y="0"/>
                    <a:pt x="277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09" y="0"/>
                    <a:pt x="207" y="2"/>
                    <a:pt x="207" y="5"/>
                  </a:cubicBezTo>
                  <a:cubicBezTo>
                    <a:pt x="207" y="7"/>
                    <a:pt x="209" y="9"/>
                    <a:pt x="211" y="9"/>
                  </a:cubicBezTo>
                  <a:cubicBezTo>
                    <a:pt x="266" y="9"/>
                    <a:pt x="266" y="9"/>
                    <a:pt x="266" y="9"/>
                  </a:cubicBezTo>
                  <a:cubicBezTo>
                    <a:pt x="190" y="85"/>
                    <a:pt x="190" y="85"/>
                    <a:pt x="190" y="85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3" y="68"/>
                    <a:pt x="170" y="68"/>
                    <a:pt x="169" y="70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1" y="108"/>
                    <a:pt x="78" y="108"/>
                    <a:pt x="76" y="109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0" y="185"/>
                    <a:pt x="0" y="188"/>
                    <a:pt x="2" y="190"/>
                  </a:cubicBezTo>
                  <a:cubicBezTo>
                    <a:pt x="3" y="191"/>
                    <a:pt x="4" y="191"/>
                    <a:pt x="5" y="191"/>
                  </a:cubicBezTo>
                  <a:cubicBezTo>
                    <a:pt x="6" y="191"/>
                    <a:pt x="8" y="191"/>
                    <a:pt x="8" y="190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4" y="144"/>
                    <a:pt x="107" y="144"/>
                    <a:pt x="109" y="142"/>
                  </a:cubicBezTo>
                  <a:cubicBezTo>
                    <a:pt x="172" y="80"/>
                    <a:pt x="172" y="80"/>
                    <a:pt x="172" y="80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89" y="97"/>
                    <a:pt x="192" y="97"/>
                    <a:pt x="193" y="95"/>
                  </a:cubicBezTo>
                  <a:cubicBezTo>
                    <a:pt x="273" y="16"/>
                    <a:pt x="273" y="16"/>
                    <a:pt x="273" y="16"/>
                  </a:cubicBezTo>
                  <a:cubicBezTo>
                    <a:pt x="273" y="61"/>
                    <a:pt x="273" y="61"/>
                    <a:pt x="273" y="61"/>
                  </a:cubicBezTo>
                  <a:cubicBezTo>
                    <a:pt x="273" y="64"/>
                    <a:pt x="275" y="66"/>
                    <a:pt x="277" y="66"/>
                  </a:cubicBezTo>
                  <a:cubicBezTo>
                    <a:pt x="280" y="66"/>
                    <a:pt x="282" y="64"/>
                    <a:pt x="282" y="61"/>
                  </a:cubicBezTo>
                  <a:cubicBezTo>
                    <a:pt x="282" y="5"/>
                    <a:pt x="282" y="5"/>
                    <a:pt x="282" y="5"/>
                  </a:cubicBezTo>
                  <a:cubicBezTo>
                    <a:pt x="282" y="4"/>
                    <a:pt x="281" y="4"/>
                    <a:pt x="281" y="3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526"/>
            <p:cNvSpPr>
              <a:spLocks/>
            </p:cNvSpPr>
            <p:nvPr/>
          </p:nvSpPr>
          <p:spPr bwMode="auto">
            <a:xfrm>
              <a:off x="5575914" y="2906713"/>
              <a:ext cx="12700" cy="98425"/>
            </a:xfrm>
            <a:custGeom>
              <a:avLst/>
              <a:gdLst>
                <a:gd name="T0" fmla="*/ 5 w 9"/>
                <a:gd name="T1" fmla="*/ 0 h 76"/>
                <a:gd name="T2" fmla="*/ 0 w 9"/>
                <a:gd name="T3" fmla="*/ 5 h 76"/>
                <a:gd name="T4" fmla="*/ 0 w 9"/>
                <a:gd name="T5" fmla="*/ 71 h 76"/>
                <a:gd name="T6" fmla="*/ 5 w 9"/>
                <a:gd name="T7" fmla="*/ 76 h 76"/>
                <a:gd name="T8" fmla="*/ 9 w 9"/>
                <a:gd name="T9" fmla="*/ 71 h 76"/>
                <a:gd name="T10" fmla="*/ 9 w 9"/>
                <a:gd name="T11" fmla="*/ 5 h 76"/>
                <a:gd name="T12" fmla="*/ 5 w 9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6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4"/>
                    <a:pt x="2" y="76"/>
                    <a:pt x="5" y="76"/>
                  </a:cubicBezTo>
                  <a:cubicBezTo>
                    <a:pt x="7" y="76"/>
                    <a:pt x="9" y="74"/>
                    <a:pt x="9" y="7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527"/>
            <p:cNvSpPr>
              <a:spLocks/>
            </p:cNvSpPr>
            <p:nvPr/>
          </p:nvSpPr>
          <p:spPr bwMode="auto">
            <a:xfrm>
              <a:off x="5648939" y="2857501"/>
              <a:ext cx="11112" cy="147638"/>
            </a:xfrm>
            <a:custGeom>
              <a:avLst/>
              <a:gdLst>
                <a:gd name="T0" fmla="*/ 4 w 9"/>
                <a:gd name="T1" fmla="*/ 0 h 114"/>
                <a:gd name="T2" fmla="*/ 0 w 9"/>
                <a:gd name="T3" fmla="*/ 4 h 114"/>
                <a:gd name="T4" fmla="*/ 0 w 9"/>
                <a:gd name="T5" fmla="*/ 109 h 114"/>
                <a:gd name="T6" fmla="*/ 4 w 9"/>
                <a:gd name="T7" fmla="*/ 114 h 114"/>
                <a:gd name="T8" fmla="*/ 9 w 9"/>
                <a:gd name="T9" fmla="*/ 109 h 114"/>
                <a:gd name="T10" fmla="*/ 9 w 9"/>
                <a:gd name="T11" fmla="*/ 4 h 114"/>
                <a:gd name="T12" fmla="*/ 4 w 9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2"/>
                    <a:pt x="2" y="114"/>
                    <a:pt x="4" y="114"/>
                  </a:cubicBezTo>
                  <a:cubicBezTo>
                    <a:pt x="7" y="114"/>
                    <a:pt x="9" y="112"/>
                    <a:pt x="9" y="10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528"/>
            <p:cNvSpPr>
              <a:spLocks/>
            </p:cNvSpPr>
            <p:nvPr/>
          </p:nvSpPr>
          <p:spPr bwMode="auto">
            <a:xfrm>
              <a:off x="5720377" y="2843213"/>
              <a:ext cx="11112" cy="161925"/>
            </a:xfrm>
            <a:custGeom>
              <a:avLst/>
              <a:gdLst>
                <a:gd name="T0" fmla="*/ 4 w 9"/>
                <a:gd name="T1" fmla="*/ 0 h 124"/>
                <a:gd name="T2" fmla="*/ 0 w 9"/>
                <a:gd name="T3" fmla="*/ 4 h 124"/>
                <a:gd name="T4" fmla="*/ 0 w 9"/>
                <a:gd name="T5" fmla="*/ 119 h 124"/>
                <a:gd name="T6" fmla="*/ 4 w 9"/>
                <a:gd name="T7" fmla="*/ 124 h 124"/>
                <a:gd name="T8" fmla="*/ 9 w 9"/>
                <a:gd name="T9" fmla="*/ 119 h 124"/>
                <a:gd name="T10" fmla="*/ 9 w 9"/>
                <a:gd name="T11" fmla="*/ 4 h 124"/>
                <a:gd name="T12" fmla="*/ 4 w 9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2"/>
                    <a:pt x="2" y="124"/>
                    <a:pt x="4" y="124"/>
                  </a:cubicBezTo>
                  <a:cubicBezTo>
                    <a:pt x="7" y="124"/>
                    <a:pt x="9" y="122"/>
                    <a:pt x="9" y="11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529"/>
            <p:cNvSpPr>
              <a:spLocks/>
            </p:cNvSpPr>
            <p:nvPr/>
          </p:nvSpPr>
          <p:spPr bwMode="auto">
            <a:xfrm>
              <a:off x="5790227" y="2790826"/>
              <a:ext cx="11112" cy="214313"/>
            </a:xfrm>
            <a:custGeom>
              <a:avLst/>
              <a:gdLst>
                <a:gd name="T0" fmla="*/ 5 w 9"/>
                <a:gd name="T1" fmla="*/ 0 h 165"/>
                <a:gd name="T2" fmla="*/ 0 w 9"/>
                <a:gd name="T3" fmla="*/ 4 h 165"/>
                <a:gd name="T4" fmla="*/ 0 w 9"/>
                <a:gd name="T5" fmla="*/ 160 h 165"/>
                <a:gd name="T6" fmla="*/ 5 w 9"/>
                <a:gd name="T7" fmla="*/ 165 h 165"/>
                <a:gd name="T8" fmla="*/ 9 w 9"/>
                <a:gd name="T9" fmla="*/ 160 h 165"/>
                <a:gd name="T10" fmla="*/ 9 w 9"/>
                <a:gd name="T11" fmla="*/ 4 h 165"/>
                <a:gd name="T12" fmla="*/ 5 w 9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65">
                  <a:moveTo>
                    <a:pt x="5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3"/>
                    <a:pt x="2" y="165"/>
                    <a:pt x="5" y="165"/>
                  </a:cubicBezTo>
                  <a:cubicBezTo>
                    <a:pt x="7" y="165"/>
                    <a:pt x="9" y="163"/>
                    <a:pt x="9" y="16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530"/>
            <p:cNvSpPr>
              <a:spLocks/>
            </p:cNvSpPr>
            <p:nvPr/>
          </p:nvSpPr>
          <p:spPr bwMode="auto">
            <a:xfrm>
              <a:off x="5861664" y="2757488"/>
              <a:ext cx="12700" cy="247650"/>
            </a:xfrm>
            <a:custGeom>
              <a:avLst/>
              <a:gdLst>
                <a:gd name="T0" fmla="*/ 5 w 9"/>
                <a:gd name="T1" fmla="*/ 0 h 191"/>
                <a:gd name="T2" fmla="*/ 0 w 9"/>
                <a:gd name="T3" fmla="*/ 5 h 191"/>
                <a:gd name="T4" fmla="*/ 0 w 9"/>
                <a:gd name="T5" fmla="*/ 186 h 191"/>
                <a:gd name="T6" fmla="*/ 5 w 9"/>
                <a:gd name="T7" fmla="*/ 191 h 191"/>
                <a:gd name="T8" fmla="*/ 9 w 9"/>
                <a:gd name="T9" fmla="*/ 186 h 191"/>
                <a:gd name="T10" fmla="*/ 9 w 9"/>
                <a:gd name="T11" fmla="*/ 5 h 191"/>
                <a:gd name="T12" fmla="*/ 5 w 9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91">
                  <a:moveTo>
                    <a:pt x="5" y="0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9"/>
                    <a:pt x="2" y="191"/>
                    <a:pt x="5" y="191"/>
                  </a:cubicBezTo>
                  <a:cubicBezTo>
                    <a:pt x="7" y="191"/>
                    <a:pt x="9" y="189"/>
                    <a:pt x="9" y="18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531"/>
            <p:cNvSpPr>
              <a:spLocks/>
            </p:cNvSpPr>
            <p:nvPr/>
          </p:nvSpPr>
          <p:spPr bwMode="auto">
            <a:xfrm>
              <a:off x="5933102" y="2751138"/>
              <a:ext cx="12700" cy="254000"/>
            </a:xfrm>
            <a:custGeom>
              <a:avLst/>
              <a:gdLst>
                <a:gd name="T0" fmla="*/ 4 w 9"/>
                <a:gd name="T1" fmla="*/ 0 h 195"/>
                <a:gd name="T2" fmla="*/ 0 w 9"/>
                <a:gd name="T3" fmla="*/ 5 h 195"/>
                <a:gd name="T4" fmla="*/ 0 w 9"/>
                <a:gd name="T5" fmla="*/ 190 h 195"/>
                <a:gd name="T6" fmla="*/ 4 w 9"/>
                <a:gd name="T7" fmla="*/ 195 h 195"/>
                <a:gd name="T8" fmla="*/ 9 w 9"/>
                <a:gd name="T9" fmla="*/ 190 h 195"/>
                <a:gd name="T10" fmla="*/ 9 w 9"/>
                <a:gd name="T11" fmla="*/ 5 h 195"/>
                <a:gd name="T12" fmla="*/ 4 w 9"/>
                <a:gd name="T1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95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3"/>
                    <a:pt x="2" y="195"/>
                    <a:pt x="4" y="195"/>
                  </a:cubicBezTo>
                  <a:cubicBezTo>
                    <a:pt x="7" y="195"/>
                    <a:pt x="9" y="193"/>
                    <a:pt x="9" y="19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Rectangle 121"/>
          <p:cNvSpPr/>
          <p:nvPr/>
        </p:nvSpPr>
        <p:spPr>
          <a:xfrm>
            <a:off x="7420236" y="1643186"/>
            <a:ext cx="2168060" cy="33356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118"/>
          <p:cNvSpPr/>
          <p:nvPr/>
        </p:nvSpPr>
        <p:spPr>
          <a:xfrm>
            <a:off x="7539896" y="2506568"/>
            <a:ext cx="2048400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t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2026 - 2030 </a:t>
            </a:r>
            <a:r>
              <a:rPr lang="ru-RU" sz="1400" dirty="0" err="1" smtClean="0">
                <a:solidFill>
                  <a:schemeClr val="tx1"/>
                </a:solidFill>
              </a:rPr>
              <a:t>жыл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0" name="Rectangle 43"/>
          <p:cNvSpPr/>
          <p:nvPr/>
        </p:nvSpPr>
        <p:spPr>
          <a:xfrm>
            <a:off x="7436531" y="3035287"/>
            <a:ext cx="2125131" cy="1745093"/>
          </a:xfrm>
          <a:prstGeom prst="rect">
            <a:avLst/>
          </a:prstGeom>
        </p:spPr>
        <p:txBody>
          <a:bodyPr wrap="square" lIns="72000" tIns="0" rIns="0" bIns="0" anchor="ctr">
            <a:spAutoFit/>
          </a:bodyPr>
          <a:lstStyle/>
          <a:p>
            <a:pPr algn="just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Жылу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энергиясын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өндіру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қызметтерге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бес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жылдық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тарифтерді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бағдарламаны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бекітуге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өтінімдер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уәкілетті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органның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қарауында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424"/>
          <p:cNvGrpSpPr/>
          <p:nvPr/>
        </p:nvGrpSpPr>
        <p:grpSpPr>
          <a:xfrm>
            <a:off x="8338671" y="1920356"/>
            <a:ext cx="371475" cy="369888"/>
            <a:chOff x="5575914" y="2635251"/>
            <a:chExt cx="371475" cy="369888"/>
          </a:xfrm>
        </p:grpSpPr>
        <p:sp>
          <p:nvSpPr>
            <p:cNvPr id="35" name="Freeform 2525"/>
            <p:cNvSpPr>
              <a:spLocks/>
            </p:cNvSpPr>
            <p:nvPr/>
          </p:nvSpPr>
          <p:spPr bwMode="auto">
            <a:xfrm>
              <a:off x="5579089" y="2635251"/>
              <a:ext cx="368300" cy="249238"/>
            </a:xfrm>
            <a:custGeom>
              <a:avLst/>
              <a:gdLst>
                <a:gd name="T0" fmla="*/ 281 w 282"/>
                <a:gd name="T1" fmla="*/ 3 h 191"/>
                <a:gd name="T2" fmla="*/ 280 w 282"/>
                <a:gd name="T3" fmla="*/ 2 h 191"/>
                <a:gd name="T4" fmla="*/ 280 w 282"/>
                <a:gd name="T5" fmla="*/ 2 h 191"/>
                <a:gd name="T6" fmla="*/ 280 w 282"/>
                <a:gd name="T7" fmla="*/ 2 h 191"/>
                <a:gd name="T8" fmla="*/ 279 w 282"/>
                <a:gd name="T9" fmla="*/ 1 h 191"/>
                <a:gd name="T10" fmla="*/ 277 w 282"/>
                <a:gd name="T11" fmla="*/ 0 h 191"/>
                <a:gd name="T12" fmla="*/ 211 w 282"/>
                <a:gd name="T13" fmla="*/ 0 h 191"/>
                <a:gd name="T14" fmla="*/ 207 w 282"/>
                <a:gd name="T15" fmla="*/ 5 h 191"/>
                <a:gd name="T16" fmla="*/ 211 w 282"/>
                <a:gd name="T17" fmla="*/ 9 h 191"/>
                <a:gd name="T18" fmla="*/ 266 w 282"/>
                <a:gd name="T19" fmla="*/ 9 h 191"/>
                <a:gd name="T20" fmla="*/ 190 w 282"/>
                <a:gd name="T21" fmla="*/ 85 h 191"/>
                <a:gd name="T22" fmla="*/ 175 w 282"/>
                <a:gd name="T23" fmla="*/ 70 h 191"/>
                <a:gd name="T24" fmla="*/ 169 w 282"/>
                <a:gd name="T25" fmla="*/ 70 h 191"/>
                <a:gd name="T26" fmla="*/ 106 w 282"/>
                <a:gd name="T27" fmla="*/ 133 h 191"/>
                <a:gd name="T28" fmla="*/ 82 w 282"/>
                <a:gd name="T29" fmla="*/ 109 h 191"/>
                <a:gd name="T30" fmla="*/ 76 w 282"/>
                <a:gd name="T31" fmla="*/ 109 h 191"/>
                <a:gd name="T32" fmla="*/ 2 w 282"/>
                <a:gd name="T33" fmla="*/ 183 h 191"/>
                <a:gd name="T34" fmla="*/ 2 w 282"/>
                <a:gd name="T35" fmla="*/ 190 h 191"/>
                <a:gd name="T36" fmla="*/ 5 w 282"/>
                <a:gd name="T37" fmla="*/ 191 h 191"/>
                <a:gd name="T38" fmla="*/ 8 w 282"/>
                <a:gd name="T39" fmla="*/ 190 h 191"/>
                <a:gd name="T40" fmla="*/ 79 w 282"/>
                <a:gd name="T41" fmla="*/ 119 h 191"/>
                <a:gd name="T42" fmla="*/ 103 w 282"/>
                <a:gd name="T43" fmla="*/ 142 h 191"/>
                <a:gd name="T44" fmla="*/ 109 w 282"/>
                <a:gd name="T45" fmla="*/ 142 h 191"/>
                <a:gd name="T46" fmla="*/ 172 w 282"/>
                <a:gd name="T47" fmla="*/ 80 h 191"/>
                <a:gd name="T48" fmla="*/ 187 w 282"/>
                <a:gd name="T49" fmla="*/ 95 h 191"/>
                <a:gd name="T50" fmla="*/ 193 w 282"/>
                <a:gd name="T51" fmla="*/ 95 h 191"/>
                <a:gd name="T52" fmla="*/ 273 w 282"/>
                <a:gd name="T53" fmla="*/ 16 h 191"/>
                <a:gd name="T54" fmla="*/ 273 w 282"/>
                <a:gd name="T55" fmla="*/ 61 h 191"/>
                <a:gd name="T56" fmla="*/ 277 w 282"/>
                <a:gd name="T57" fmla="*/ 66 h 191"/>
                <a:gd name="T58" fmla="*/ 282 w 282"/>
                <a:gd name="T59" fmla="*/ 61 h 191"/>
                <a:gd name="T60" fmla="*/ 282 w 282"/>
                <a:gd name="T61" fmla="*/ 5 h 191"/>
                <a:gd name="T62" fmla="*/ 281 w 282"/>
                <a:gd name="T63" fmla="*/ 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191">
                  <a:moveTo>
                    <a:pt x="281" y="3"/>
                  </a:moveTo>
                  <a:cubicBezTo>
                    <a:pt x="281" y="2"/>
                    <a:pt x="281" y="2"/>
                    <a:pt x="280" y="2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0" y="1"/>
                    <a:pt x="279" y="1"/>
                    <a:pt x="279" y="1"/>
                  </a:cubicBezTo>
                  <a:cubicBezTo>
                    <a:pt x="278" y="0"/>
                    <a:pt x="278" y="0"/>
                    <a:pt x="277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09" y="0"/>
                    <a:pt x="207" y="2"/>
                    <a:pt x="207" y="5"/>
                  </a:cubicBezTo>
                  <a:cubicBezTo>
                    <a:pt x="207" y="7"/>
                    <a:pt x="209" y="9"/>
                    <a:pt x="211" y="9"/>
                  </a:cubicBezTo>
                  <a:cubicBezTo>
                    <a:pt x="266" y="9"/>
                    <a:pt x="266" y="9"/>
                    <a:pt x="266" y="9"/>
                  </a:cubicBezTo>
                  <a:cubicBezTo>
                    <a:pt x="190" y="85"/>
                    <a:pt x="190" y="85"/>
                    <a:pt x="190" y="85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3" y="68"/>
                    <a:pt x="170" y="68"/>
                    <a:pt x="169" y="70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1" y="108"/>
                    <a:pt x="78" y="108"/>
                    <a:pt x="76" y="109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0" y="185"/>
                    <a:pt x="0" y="188"/>
                    <a:pt x="2" y="190"/>
                  </a:cubicBezTo>
                  <a:cubicBezTo>
                    <a:pt x="3" y="191"/>
                    <a:pt x="4" y="191"/>
                    <a:pt x="5" y="191"/>
                  </a:cubicBezTo>
                  <a:cubicBezTo>
                    <a:pt x="6" y="191"/>
                    <a:pt x="8" y="191"/>
                    <a:pt x="8" y="190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4" y="144"/>
                    <a:pt x="107" y="144"/>
                    <a:pt x="109" y="142"/>
                  </a:cubicBezTo>
                  <a:cubicBezTo>
                    <a:pt x="172" y="80"/>
                    <a:pt x="172" y="80"/>
                    <a:pt x="172" y="80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89" y="97"/>
                    <a:pt x="192" y="97"/>
                    <a:pt x="193" y="95"/>
                  </a:cubicBezTo>
                  <a:cubicBezTo>
                    <a:pt x="273" y="16"/>
                    <a:pt x="273" y="16"/>
                    <a:pt x="273" y="16"/>
                  </a:cubicBezTo>
                  <a:cubicBezTo>
                    <a:pt x="273" y="61"/>
                    <a:pt x="273" y="61"/>
                    <a:pt x="273" y="61"/>
                  </a:cubicBezTo>
                  <a:cubicBezTo>
                    <a:pt x="273" y="64"/>
                    <a:pt x="275" y="66"/>
                    <a:pt x="277" y="66"/>
                  </a:cubicBezTo>
                  <a:cubicBezTo>
                    <a:pt x="280" y="66"/>
                    <a:pt x="282" y="64"/>
                    <a:pt x="282" y="61"/>
                  </a:cubicBezTo>
                  <a:cubicBezTo>
                    <a:pt x="282" y="5"/>
                    <a:pt x="282" y="5"/>
                    <a:pt x="282" y="5"/>
                  </a:cubicBezTo>
                  <a:cubicBezTo>
                    <a:pt x="282" y="4"/>
                    <a:pt x="281" y="4"/>
                    <a:pt x="281" y="3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526"/>
            <p:cNvSpPr>
              <a:spLocks/>
            </p:cNvSpPr>
            <p:nvPr/>
          </p:nvSpPr>
          <p:spPr bwMode="auto">
            <a:xfrm>
              <a:off x="5575914" y="2906713"/>
              <a:ext cx="12700" cy="98425"/>
            </a:xfrm>
            <a:custGeom>
              <a:avLst/>
              <a:gdLst>
                <a:gd name="T0" fmla="*/ 5 w 9"/>
                <a:gd name="T1" fmla="*/ 0 h 76"/>
                <a:gd name="T2" fmla="*/ 0 w 9"/>
                <a:gd name="T3" fmla="*/ 5 h 76"/>
                <a:gd name="T4" fmla="*/ 0 w 9"/>
                <a:gd name="T5" fmla="*/ 71 h 76"/>
                <a:gd name="T6" fmla="*/ 5 w 9"/>
                <a:gd name="T7" fmla="*/ 76 h 76"/>
                <a:gd name="T8" fmla="*/ 9 w 9"/>
                <a:gd name="T9" fmla="*/ 71 h 76"/>
                <a:gd name="T10" fmla="*/ 9 w 9"/>
                <a:gd name="T11" fmla="*/ 5 h 76"/>
                <a:gd name="T12" fmla="*/ 5 w 9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6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4"/>
                    <a:pt x="2" y="76"/>
                    <a:pt x="5" y="76"/>
                  </a:cubicBezTo>
                  <a:cubicBezTo>
                    <a:pt x="7" y="76"/>
                    <a:pt x="9" y="74"/>
                    <a:pt x="9" y="7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527"/>
            <p:cNvSpPr>
              <a:spLocks/>
            </p:cNvSpPr>
            <p:nvPr/>
          </p:nvSpPr>
          <p:spPr bwMode="auto">
            <a:xfrm>
              <a:off x="5648939" y="2857501"/>
              <a:ext cx="11112" cy="147638"/>
            </a:xfrm>
            <a:custGeom>
              <a:avLst/>
              <a:gdLst>
                <a:gd name="T0" fmla="*/ 4 w 9"/>
                <a:gd name="T1" fmla="*/ 0 h 114"/>
                <a:gd name="T2" fmla="*/ 0 w 9"/>
                <a:gd name="T3" fmla="*/ 4 h 114"/>
                <a:gd name="T4" fmla="*/ 0 w 9"/>
                <a:gd name="T5" fmla="*/ 109 h 114"/>
                <a:gd name="T6" fmla="*/ 4 w 9"/>
                <a:gd name="T7" fmla="*/ 114 h 114"/>
                <a:gd name="T8" fmla="*/ 9 w 9"/>
                <a:gd name="T9" fmla="*/ 109 h 114"/>
                <a:gd name="T10" fmla="*/ 9 w 9"/>
                <a:gd name="T11" fmla="*/ 4 h 114"/>
                <a:gd name="T12" fmla="*/ 4 w 9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2"/>
                    <a:pt x="2" y="114"/>
                    <a:pt x="4" y="114"/>
                  </a:cubicBezTo>
                  <a:cubicBezTo>
                    <a:pt x="7" y="114"/>
                    <a:pt x="9" y="112"/>
                    <a:pt x="9" y="10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528"/>
            <p:cNvSpPr>
              <a:spLocks/>
            </p:cNvSpPr>
            <p:nvPr/>
          </p:nvSpPr>
          <p:spPr bwMode="auto">
            <a:xfrm>
              <a:off x="5720377" y="2843213"/>
              <a:ext cx="11112" cy="161925"/>
            </a:xfrm>
            <a:custGeom>
              <a:avLst/>
              <a:gdLst>
                <a:gd name="T0" fmla="*/ 4 w 9"/>
                <a:gd name="T1" fmla="*/ 0 h 124"/>
                <a:gd name="T2" fmla="*/ 0 w 9"/>
                <a:gd name="T3" fmla="*/ 4 h 124"/>
                <a:gd name="T4" fmla="*/ 0 w 9"/>
                <a:gd name="T5" fmla="*/ 119 h 124"/>
                <a:gd name="T6" fmla="*/ 4 w 9"/>
                <a:gd name="T7" fmla="*/ 124 h 124"/>
                <a:gd name="T8" fmla="*/ 9 w 9"/>
                <a:gd name="T9" fmla="*/ 119 h 124"/>
                <a:gd name="T10" fmla="*/ 9 w 9"/>
                <a:gd name="T11" fmla="*/ 4 h 124"/>
                <a:gd name="T12" fmla="*/ 4 w 9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2"/>
                    <a:pt x="2" y="124"/>
                    <a:pt x="4" y="124"/>
                  </a:cubicBezTo>
                  <a:cubicBezTo>
                    <a:pt x="7" y="124"/>
                    <a:pt x="9" y="122"/>
                    <a:pt x="9" y="11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529"/>
            <p:cNvSpPr>
              <a:spLocks/>
            </p:cNvSpPr>
            <p:nvPr/>
          </p:nvSpPr>
          <p:spPr bwMode="auto">
            <a:xfrm>
              <a:off x="5790227" y="2790826"/>
              <a:ext cx="11112" cy="214313"/>
            </a:xfrm>
            <a:custGeom>
              <a:avLst/>
              <a:gdLst>
                <a:gd name="T0" fmla="*/ 5 w 9"/>
                <a:gd name="T1" fmla="*/ 0 h 165"/>
                <a:gd name="T2" fmla="*/ 0 w 9"/>
                <a:gd name="T3" fmla="*/ 4 h 165"/>
                <a:gd name="T4" fmla="*/ 0 w 9"/>
                <a:gd name="T5" fmla="*/ 160 h 165"/>
                <a:gd name="T6" fmla="*/ 5 w 9"/>
                <a:gd name="T7" fmla="*/ 165 h 165"/>
                <a:gd name="T8" fmla="*/ 9 w 9"/>
                <a:gd name="T9" fmla="*/ 160 h 165"/>
                <a:gd name="T10" fmla="*/ 9 w 9"/>
                <a:gd name="T11" fmla="*/ 4 h 165"/>
                <a:gd name="T12" fmla="*/ 5 w 9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65">
                  <a:moveTo>
                    <a:pt x="5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3"/>
                    <a:pt x="2" y="165"/>
                    <a:pt x="5" y="165"/>
                  </a:cubicBezTo>
                  <a:cubicBezTo>
                    <a:pt x="7" y="165"/>
                    <a:pt x="9" y="163"/>
                    <a:pt x="9" y="16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530"/>
            <p:cNvSpPr>
              <a:spLocks/>
            </p:cNvSpPr>
            <p:nvPr/>
          </p:nvSpPr>
          <p:spPr bwMode="auto">
            <a:xfrm>
              <a:off x="5861664" y="2757488"/>
              <a:ext cx="12700" cy="247650"/>
            </a:xfrm>
            <a:custGeom>
              <a:avLst/>
              <a:gdLst>
                <a:gd name="T0" fmla="*/ 5 w 9"/>
                <a:gd name="T1" fmla="*/ 0 h 191"/>
                <a:gd name="T2" fmla="*/ 0 w 9"/>
                <a:gd name="T3" fmla="*/ 5 h 191"/>
                <a:gd name="T4" fmla="*/ 0 w 9"/>
                <a:gd name="T5" fmla="*/ 186 h 191"/>
                <a:gd name="T6" fmla="*/ 5 w 9"/>
                <a:gd name="T7" fmla="*/ 191 h 191"/>
                <a:gd name="T8" fmla="*/ 9 w 9"/>
                <a:gd name="T9" fmla="*/ 186 h 191"/>
                <a:gd name="T10" fmla="*/ 9 w 9"/>
                <a:gd name="T11" fmla="*/ 5 h 191"/>
                <a:gd name="T12" fmla="*/ 5 w 9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91">
                  <a:moveTo>
                    <a:pt x="5" y="0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9"/>
                    <a:pt x="2" y="191"/>
                    <a:pt x="5" y="191"/>
                  </a:cubicBezTo>
                  <a:cubicBezTo>
                    <a:pt x="7" y="191"/>
                    <a:pt x="9" y="189"/>
                    <a:pt x="9" y="18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531"/>
            <p:cNvSpPr>
              <a:spLocks/>
            </p:cNvSpPr>
            <p:nvPr/>
          </p:nvSpPr>
          <p:spPr bwMode="auto">
            <a:xfrm>
              <a:off x="5933102" y="2751138"/>
              <a:ext cx="12700" cy="254000"/>
            </a:xfrm>
            <a:custGeom>
              <a:avLst/>
              <a:gdLst>
                <a:gd name="T0" fmla="*/ 4 w 9"/>
                <a:gd name="T1" fmla="*/ 0 h 195"/>
                <a:gd name="T2" fmla="*/ 0 w 9"/>
                <a:gd name="T3" fmla="*/ 5 h 195"/>
                <a:gd name="T4" fmla="*/ 0 w 9"/>
                <a:gd name="T5" fmla="*/ 190 h 195"/>
                <a:gd name="T6" fmla="*/ 4 w 9"/>
                <a:gd name="T7" fmla="*/ 195 h 195"/>
                <a:gd name="T8" fmla="*/ 9 w 9"/>
                <a:gd name="T9" fmla="*/ 190 h 195"/>
                <a:gd name="T10" fmla="*/ 9 w 9"/>
                <a:gd name="T11" fmla="*/ 5 h 195"/>
                <a:gd name="T12" fmla="*/ 4 w 9"/>
                <a:gd name="T1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95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3"/>
                    <a:pt x="2" y="195"/>
                    <a:pt x="4" y="195"/>
                  </a:cubicBezTo>
                  <a:cubicBezTo>
                    <a:pt x="7" y="195"/>
                    <a:pt x="9" y="193"/>
                    <a:pt x="9" y="19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051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40738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54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2025 </a:t>
            </a:r>
            <a:r>
              <a:rPr lang="ru-RU" dirty="0" err="1"/>
              <a:t>жылдың</a:t>
            </a:r>
            <a:r>
              <a:rPr lang="ru-RU" dirty="0"/>
              <a:t> </a:t>
            </a:r>
            <a:r>
              <a:rPr lang="ru-RU" dirty="0" err="1"/>
              <a:t>жартыжылдығының</a:t>
            </a:r>
            <a:r>
              <a:rPr lang="ru-RU" dirty="0"/>
              <a:t> </a:t>
            </a:r>
            <a:r>
              <a:rPr lang="ru-RU" dirty="0" err="1"/>
              <a:t>қорытындысы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кірме</a:t>
            </a:r>
            <a:r>
              <a:rPr lang="ru-RU" dirty="0"/>
              <a:t> </a:t>
            </a:r>
            <a:r>
              <a:rPr lang="ru-RU" dirty="0" err="1"/>
              <a:t>жолдардың</a:t>
            </a:r>
            <a:r>
              <a:rPr lang="ru-RU" dirty="0"/>
              <a:t> </a:t>
            </a:r>
            <a:r>
              <a:rPr lang="ru-RU" dirty="0" err="1"/>
              <a:t>көрсетілетін</a:t>
            </a:r>
            <a:r>
              <a:rPr lang="ru-RU" dirty="0"/>
              <a:t> </a:t>
            </a:r>
            <a:r>
              <a:rPr lang="ru-RU" dirty="0" err="1"/>
              <a:t>қызметтері</a:t>
            </a:r>
            <a:r>
              <a:rPr lang="ru-RU" dirty="0"/>
              <a:t> (</a:t>
            </a:r>
            <a:r>
              <a:rPr lang="ru-RU" dirty="0" err="1"/>
              <a:t>қуаты</a:t>
            </a:r>
            <a:r>
              <a:rPr lang="ru-RU" dirty="0"/>
              <a:t> аз)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7018" y="727264"/>
            <a:ext cx="9241971" cy="155427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600" b="1" dirty="0" err="1">
                <a:latin typeface="Arial (Основной текст)"/>
              </a:rPr>
              <a:t>Бекітілген</a:t>
            </a:r>
            <a:r>
              <a:rPr lang="ru-RU" sz="1600" b="1" dirty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инвестициялық</a:t>
            </a:r>
            <a:r>
              <a:rPr lang="ru-RU" sz="1600" b="1" dirty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бағдарламаның</a:t>
            </a:r>
            <a:r>
              <a:rPr lang="ru-RU" sz="1600" b="1" dirty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орындалуы</a:t>
            </a:r>
            <a:r>
              <a:rPr lang="ru-RU" sz="1600" b="1" dirty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туралы</a:t>
            </a:r>
            <a:r>
              <a:rPr lang="ru-RU" sz="1600" b="1" dirty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ақпарат</a:t>
            </a:r>
            <a:r>
              <a:rPr lang="ru-RU" sz="1600" b="1" dirty="0">
                <a:latin typeface="Arial (Основной текст)"/>
              </a:rPr>
              <a:t> </a:t>
            </a:r>
            <a:endParaRPr lang="ru-RU" sz="1600" b="1" dirty="0" smtClean="0">
              <a:latin typeface="Arial (Основной текст)"/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600" dirty="0" err="1" smtClean="0">
                <a:latin typeface="Arial (Основной текст)"/>
              </a:rPr>
              <a:t>Инвестициялық</a:t>
            </a:r>
            <a:r>
              <a:rPr lang="ru-RU" sz="1600" dirty="0" smtClean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бағдарлама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уәкілетті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органмен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бекітілмеген</a:t>
            </a:r>
            <a:r>
              <a:rPr lang="ru-RU" sz="1600" dirty="0">
                <a:latin typeface="Arial (Основной текст)"/>
              </a:rPr>
              <a:t>. </a:t>
            </a:r>
            <a:r>
              <a:rPr lang="ru-RU" sz="1600" dirty="0" err="1">
                <a:latin typeface="Arial (Основной текст)"/>
              </a:rPr>
              <a:t>Бекітілген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тарифтік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сметада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көзделген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амортизациялық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аударымдар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сомасы</a:t>
            </a:r>
            <a:r>
              <a:rPr lang="ru-RU" sz="1600" dirty="0">
                <a:latin typeface="Arial (Основной текст)"/>
              </a:rPr>
              <a:t> – </a:t>
            </a:r>
            <a:r>
              <a:rPr lang="ru-RU" sz="1600" dirty="0">
                <a:solidFill>
                  <a:schemeClr val="accent1"/>
                </a:solidFill>
                <a:latin typeface="Arial (Основной текст)"/>
              </a:rPr>
              <a:t>49,6 </a:t>
            </a:r>
            <a:r>
              <a:rPr lang="ru-RU" sz="1600" dirty="0" err="1">
                <a:solidFill>
                  <a:schemeClr val="accent1"/>
                </a:solidFill>
                <a:latin typeface="Arial (Основной текст)"/>
              </a:rPr>
              <a:t>мың</a:t>
            </a:r>
            <a:r>
              <a:rPr lang="ru-RU" sz="1600" dirty="0">
                <a:solidFill>
                  <a:schemeClr val="accent1"/>
                </a:solidFill>
                <a:latin typeface="Arial (Основной текст)"/>
              </a:rPr>
              <a:t> </a:t>
            </a:r>
            <a:r>
              <a:rPr lang="ru-RU" sz="1600" dirty="0" err="1">
                <a:solidFill>
                  <a:schemeClr val="accent1"/>
                </a:solidFill>
                <a:latin typeface="Arial (Основной текст)"/>
              </a:rPr>
              <a:t>теңге</a:t>
            </a:r>
            <a:r>
              <a:rPr lang="ru-RU" sz="1600" dirty="0">
                <a:solidFill>
                  <a:schemeClr val="accent1"/>
                </a:solidFill>
                <a:latin typeface="Arial (Основной текст)"/>
              </a:rPr>
              <a:t> </a:t>
            </a:r>
            <a:r>
              <a:rPr lang="ru-RU" sz="1600" dirty="0">
                <a:latin typeface="Arial (Основной текст)"/>
              </a:rPr>
              <a:t>№ </a:t>
            </a:r>
            <a:r>
              <a:rPr lang="ru-RU" sz="1600" dirty="0" smtClean="0">
                <a:latin typeface="Arial (Основной текст)"/>
              </a:rPr>
              <a:t>217 </a:t>
            </a:r>
            <a:r>
              <a:rPr lang="ru-RU" sz="1600" dirty="0" err="1">
                <a:latin typeface="Arial (Основной текст)"/>
              </a:rPr>
              <a:t>бағыттамалық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аудармаға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күрделі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жөндеу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жүргізуге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бағытталатын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болады</a:t>
            </a:r>
            <a:r>
              <a:rPr lang="ru-RU" sz="1600" dirty="0">
                <a:latin typeface="Arial (Основной текст)"/>
              </a:rPr>
              <a:t> «Алюминий Казахстана» АҚ </a:t>
            </a:r>
            <a:r>
              <a:rPr lang="ru-RU" sz="1600" dirty="0" err="1">
                <a:latin typeface="Arial (Основной текст)"/>
              </a:rPr>
              <a:t>үшін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реттелетін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қызметтердің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сапасы</a:t>
            </a:r>
            <a:r>
              <a:rPr lang="ru-RU" sz="1600" dirty="0">
                <a:latin typeface="Arial (Основной текст)"/>
              </a:rPr>
              <a:t> мен </a:t>
            </a:r>
            <a:r>
              <a:rPr lang="ru-RU" sz="1600" dirty="0" err="1">
                <a:latin typeface="Arial (Основной текст)"/>
              </a:rPr>
              <a:t>сенімділігі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және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қызмет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тиімділігінің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көрсеткіштері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әзірленбеген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және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бекітілмеген</a:t>
            </a:r>
            <a:endParaRPr lang="ru-RU" sz="1600" dirty="0">
              <a:latin typeface="Arial (Основной текст)"/>
            </a:endParaRPr>
          </a:p>
        </p:txBody>
      </p:sp>
      <p:sp>
        <p:nvSpPr>
          <p:cNvPr id="6" name="Rectangle 126"/>
          <p:cNvSpPr/>
          <p:nvPr/>
        </p:nvSpPr>
        <p:spPr>
          <a:xfrm>
            <a:off x="143974" y="1012725"/>
            <a:ext cx="343043" cy="3323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01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7" name="Rectangle 127"/>
          <p:cNvSpPr/>
          <p:nvPr/>
        </p:nvSpPr>
        <p:spPr>
          <a:xfrm>
            <a:off x="143975" y="2716774"/>
            <a:ext cx="343043" cy="3323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0</a:t>
            </a:r>
            <a:r>
              <a:rPr lang="ru-RU" sz="24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8" name="Rectangle 128"/>
          <p:cNvSpPr/>
          <p:nvPr/>
        </p:nvSpPr>
        <p:spPr>
          <a:xfrm>
            <a:off x="157699" y="4170533"/>
            <a:ext cx="343043" cy="3323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0</a:t>
            </a:r>
            <a:r>
              <a:rPr lang="ru-RU" sz="24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9" name="Rectangle 129"/>
          <p:cNvSpPr/>
          <p:nvPr/>
        </p:nvSpPr>
        <p:spPr>
          <a:xfrm>
            <a:off x="157699" y="4979867"/>
            <a:ext cx="343043" cy="3323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0</a:t>
            </a:r>
            <a:r>
              <a:rPr lang="ru-RU" sz="2400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9020" y="2743200"/>
            <a:ext cx="9710057" cy="20313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latin typeface="Arial (Основной текст)"/>
              </a:rPr>
              <a:t>2025 </a:t>
            </a:r>
            <a:r>
              <a:rPr lang="ru-RU" sz="1600" b="1" dirty="0" err="1">
                <a:latin typeface="Arial (Основной текст)"/>
              </a:rPr>
              <a:t>жылдың</a:t>
            </a:r>
            <a:r>
              <a:rPr lang="ru-RU" sz="1600" b="1" dirty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жартыжылдығындағы</a:t>
            </a:r>
            <a:r>
              <a:rPr lang="ru-RU" sz="1600" b="1" dirty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тарифтік</a:t>
            </a:r>
            <a:r>
              <a:rPr lang="ru-RU" sz="1600" b="1" dirty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сметаның</a:t>
            </a:r>
            <a:r>
              <a:rPr lang="ru-RU" sz="1600" b="1" dirty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бап</a:t>
            </a:r>
            <a:r>
              <a:rPr lang="ru-RU" sz="1600" b="1" dirty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бойынша</a:t>
            </a:r>
            <a:r>
              <a:rPr lang="ru-RU" sz="1600" b="1" dirty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орындалуы</a:t>
            </a:r>
            <a:r>
              <a:rPr lang="ru-RU" sz="1600" b="1" dirty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туралы</a:t>
            </a:r>
            <a:r>
              <a:rPr lang="ru-RU" sz="1600" b="1" dirty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ақпарат</a:t>
            </a:r>
            <a:r>
              <a:rPr lang="ru-RU" sz="1600" b="1" dirty="0">
                <a:latin typeface="Arial (Основной текст)"/>
              </a:rPr>
              <a:t> </a:t>
            </a:r>
            <a:endParaRPr lang="ru-RU" sz="1600" b="1" dirty="0" smtClean="0">
              <a:latin typeface="Arial (Основной текст)"/>
            </a:endParaRPr>
          </a:p>
          <a:p>
            <a:r>
              <a:rPr lang="ru-RU" sz="1600" dirty="0" smtClean="0">
                <a:latin typeface="Arial (Основной текст)"/>
              </a:rPr>
              <a:t>«</a:t>
            </a:r>
            <a:r>
              <a:rPr lang="ru-RU" sz="1600" dirty="0">
                <a:latin typeface="Arial (Основной текст)"/>
              </a:rPr>
              <a:t>Алюминий Казахстана» АҚ-</a:t>
            </a:r>
            <a:r>
              <a:rPr lang="ru-RU" sz="1600" dirty="0" err="1">
                <a:latin typeface="Arial (Основной текст)"/>
              </a:rPr>
              <a:t>ның</a:t>
            </a:r>
            <a:r>
              <a:rPr lang="ru-RU" sz="1600" dirty="0">
                <a:latin typeface="Arial (Основной текст)"/>
              </a:rPr>
              <a:t> 2025 </a:t>
            </a:r>
            <a:r>
              <a:rPr lang="ru-RU" sz="1600" dirty="0" err="1">
                <a:latin typeface="Arial (Основной текст)"/>
              </a:rPr>
              <a:t>жылдың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бірінші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жартыжылдығында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кірме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жол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қызметтерін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көрсетуге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жұмсаған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шығындары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kern="0" dirty="0">
                <a:solidFill>
                  <a:schemeClr val="accent1"/>
                </a:solidFill>
                <a:cs typeface="Arial" panose="020B0604020202020204" pitchFamily="34" charset="0"/>
              </a:rPr>
              <a:t>4 693,2</a:t>
            </a:r>
            <a:r>
              <a:rPr lang="ru-RU" sz="1600" dirty="0" smtClean="0">
                <a:solidFill>
                  <a:schemeClr val="accent1"/>
                </a:solidFill>
                <a:latin typeface="Arial (Основной текст)"/>
              </a:rPr>
              <a:t> </a:t>
            </a:r>
            <a:r>
              <a:rPr lang="ru-RU" sz="1600" dirty="0" err="1">
                <a:solidFill>
                  <a:schemeClr val="accent1"/>
                </a:solidFill>
                <a:latin typeface="Arial (Основной текст)"/>
              </a:rPr>
              <a:t>мың</a:t>
            </a:r>
            <a:r>
              <a:rPr lang="ru-RU" sz="1600" dirty="0">
                <a:solidFill>
                  <a:schemeClr val="accent1"/>
                </a:solidFill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теңгені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құрады</a:t>
            </a:r>
            <a:r>
              <a:rPr lang="ru-RU" sz="1600" dirty="0">
                <a:latin typeface="Arial (Основной текст)"/>
              </a:rPr>
              <a:t>. </a:t>
            </a:r>
            <a:endParaRPr lang="ru-RU" sz="1600" dirty="0" smtClean="0">
              <a:latin typeface="Arial (Основной текст)"/>
            </a:endParaRPr>
          </a:p>
          <a:p>
            <a:r>
              <a:rPr lang="ru-RU" sz="1600" dirty="0" err="1" smtClean="0">
                <a:latin typeface="Arial (Основной текст)"/>
              </a:rPr>
              <a:t>Жалпы</a:t>
            </a:r>
            <a:r>
              <a:rPr lang="ru-RU" sz="1600" dirty="0" smtClean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тарифтік</a:t>
            </a:r>
            <a:r>
              <a:rPr lang="ru-RU" sz="1600" dirty="0">
                <a:latin typeface="Arial (Основной текст)"/>
              </a:rPr>
              <a:t> смета </a:t>
            </a:r>
            <a:r>
              <a:rPr lang="ru-RU" sz="1600" dirty="0" err="1">
                <a:latin typeface="Arial (Основной текст)"/>
              </a:rPr>
              <a:t>бойынша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шығындардың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артық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шығыны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жалақының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өсуіне</a:t>
            </a:r>
            <a:r>
              <a:rPr lang="ru-RU" sz="1600" dirty="0">
                <a:latin typeface="Arial (Основной текст)"/>
              </a:rPr>
              <a:t>, </a:t>
            </a:r>
            <a:r>
              <a:rPr lang="ru-RU" sz="1600" dirty="0" err="1">
                <a:latin typeface="Arial (Основной текст)"/>
              </a:rPr>
              <a:t>бекітілген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тарифтік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сметада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көзделмеген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шығындардың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болуына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және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инфляциялық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процеске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байланысты</a:t>
            </a:r>
            <a:r>
              <a:rPr lang="ru-RU" sz="1600" dirty="0">
                <a:latin typeface="Arial (Основной текст)"/>
              </a:rPr>
              <a:t>. </a:t>
            </a:r>
            <a:endParaRPr lang="ru-RU" sz="1600" dirty="0" smtClean="0">
              <a:latin typeface="Arial (Основной текст)"/>
            </a:endParaRPr>
          </a:p>
          <a:p>
            <a:r>
              <a:rPr lang="ru-RU" sz="1600" b="1" dirty="0" err="1" smtClean="0">
                <a:latin typeface="Arial (Основной текст)"/>
              </a:rPr>
              <a:t>Көрсетілген</a:t>
            </a:r>
            <a:r>
              <a:rPr lang="ru-RU" sz="1600" b="1" dirty="0" smtClean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қызметтердің</a:t>
            </a:r>
            <a:r>
              <a:rPr lang="ru-RU" sz="1600" b="1" dirty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көлемі</a:t>
            </a:r>
            <a:r>
              <a:rPr lang="ru-RU" sz="1600" b="1" dirty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туралы</a:t>
            </a:r>
            <a:r>
              <a:rPr lang="ru-RU" sz="1600" b="1" dirty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ақпарат</a:t>
            </a:r>
            <a:r>
              <a:rPr lang="ru-RU" sz="1600" b="1" dirty="0">
                <a:latin typeface="Arial (Основной текст)"/>
              </a:rPr>
              <a:t> </a:t>
            </a:r>
            <a:endParaRPr lang="ru-RU" sz="1600" b="1" dirty="0" smtClean="0">
              <a:latin typeface="Arial (Основной текст)"/>
            </a:endParaRPr>
          </a:p>
          <a:p>
            <a:r>
              <a:rPr lang="ru-RU" sz="1600" dirty="0" err="1" smtClean="0">
                <a:latin typeface="Arial (Основной текст)"/>
              </a:rPr>
              <a:t>Көрсетілген</a:t>
            </a:r>
            <a:r>
              <a:rPr lang="ru-RU" sz="1600" dirty="0" smtClean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қызметтер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көлемі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kern="0" dirty="0">
                <a:solidFill>
                  <a:schemeClr val="accent1"/>
                </a:solidFill>
                <a:cs typeface="Arial" panose="020B0604020202020204" pitchFamily="34" charset="0"/>
              </a:rPr>
              <a:t>3 016</a:t>
            </a:r>
            <a:r>
              <a:rPr lang="en-US" sz="1600" kern="0" dirty="0">
                <a:solidFill>
                  <a:schemeClr val="accent1"/>
                </a:solidFill>
                <a:cs typeface="Arial" panose="020B0604020202020204" pitchFamily="34" charset="0"/>
              </a:rPr>
              <a:t>,</a:t>
            </a:r>
            <a:r>
              <a:rPr lang="ru-RU" sz="1600" kern="0" dirty="0">
                <a:solidFill>
                  <a:schemeClr val="accent1"/>
                </a:solidFill>
                <a:cs typeface="Arial" panose="020B0604020202020204" pitchFamily="34" charset="0"/>
              </a:rPr>
              <a:t>2 </a:t>
            </a:r>
            <a:r>
              <a:rPr lang="ru-RU" sz="1600" dirty="0" smtClean="0">
                <a:latin typeface="Arial (Основной текст)"/>
              </a:rPr>
              <a:t>вагон*км</a:t>
            </a:r>
            <a:r>
              <a:rPr lang="ru-RU" sz="1600" dirty="0">
                <a:latin typeface="Arial (Основной текст)"/>
              </a:rPr>
              <a:t>, </a:t>
            </a:r>
            <a:r>
              <a:rPr lang="ru-RU" sz="1600" dirty="0" err="1">
                <a:latin typeface="Arial (Основной текст)"/>
              </a:rPr>
              <a:t>бекітілген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тарифтік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сметада</a:t>
            </a:r>
            <a:r>
              <a:rPr lang="ru-RU" sz="1600" dirty="0">
                <a:latin typeface="Arial (Основной текст)"/>
              </a:rPr>
              <a:t> – </a:t>
            </a:r>
            <a:r>
              <a:rPr lang="ru-RU" sz="1600" dirty="0">
                <a:solidFill>
                  <a:schemeClr val="accent1"/>
                </a:solidFill>
                <a:latin typeface="Arial (Основной текст)"/>
              </a:rPr>
              <a:t>4 980 </a:t>
            </a:r>
            <a:r>
              <a:rPr lang="ru-RU" sz="1600" dirty="0">
                <a:latin typeface="Arial (Основной текст)"/>
              </a:rPr>
              <a:t>вагон*км </a:t>
            </a:r>
            <a:r>
              <a:rPr lang="ru-RU" sz="1600" dirty="0" err="1">
                <a:latin typeface="Arial (Основной текст)"/>
              </a:rPr>
              <a:t>құрады</a:t>
            </a:r>
            <a:r>
              <a:rPr lang="ru-RU" sz="1600" dirty="0">
                <a:latin typeface="Arial (Основной текст)"/>
              </a:rPr>
              <a:t>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584" y="859193"/>
            <a:ext cx="1723474" cy="42252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0742" y="4983601"/>
            <a:ext cx="9078687" cy="120032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err="1">
                <a:latin typeface="Arial (Основной текст)"/>
              </a:rPr>
              <a:t>Негізгі</a:t>
            </a:r>
            <a:r>
              <a:rPr lang="ru-RU" sz="1600" b="1" dirty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қаржы-экономикалық</a:t>
            </a:r>
            <a:r>
              <a:rPr lang="ru-RU" sz="1600" b="1" dirty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көрсеткіштер</a:t>
            </a:r>
            <a:r>
              <a:rPr lang="ru-RU" sz="1600" b="1" dirty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туралы</a:t>
            </a:r>
            <a:r>
              <a:rPr lang="ru-RU" sz="1600" b="1" dirty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ақпарат</a:t>
            </a:r>
            <a:r>
              <a:rPr lang="ru-RU" sz="1600" b="1" dirty="0">
                <a:latin typeface="Arial (Основной текст)"/>
              </a:rPr>
              <a:t> </a:t>
            </a:r>
          </a:p>
          <a:p>
            <a:r>
              <a:rPr lang="ru-RU" sz="1600" dirty="0" err="1" smtClean="0">
                <a:latin typeface="Arial (Основной текст)"/>
              </a:rPr>
              <a:t>Табыс</a:t>
            </a:r>
            <a:r>
              <a:rPr lang="ru-RU" sz="1600" dirty="0" smtClean="0">
                <a:latin typeface="Arial (Основной текст)"/>
              </a:rPr>
              <a:t> – </a:t>
            </a:r>
            <a:r>
              <a:rPr lang="ru-RU" sz="2000" kern="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183</a:t>
            </a:r>
            <a:r>
              <a:rPr lang="en-US" sz="2000" kern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,</a:t>
            </a:r>
            <a:r>
              <a:rPr lang="ru-RU" sz="2000" kern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6</a:t>
            </a:r>
            <a:r>
              <a:rPr lang="ru-RU" sz="1600" dirty="0" smtClean="0">
                <a:latin typeface="Arial (Основной текст)"/>
              </a:rPr>
              <a:t> </a:t>
            </a:r>
            <a:r>
              <a:rPr lang="ru-RU" sz="1600" dirty="0" err="1" smtClean="0">
                <a:latin typeface="Arial (Основной текст)"/>
              </a:rPr>
              <a:t>мың</a:t>
            </a:r>
            <a:r>
              <a:rPr lang="ru-RU" sz="1600" dirty="0" smtClean="0">
                <a:latin typeface="Arial (Основной текст)"/>
              </a:rPr>
              <a:t> </a:t>
            </a:r>
            <a:r>
              <a:rPr lang="ru-RU" sz="1600" dirty="0" err="1" smtClean="0">
                <a:latin typeface="Arial (Основной текст)"/>
              </a:rPr>
              <a:t>теңге</a:t>
            </a:r>
            <a:r>
              <a:rPr lang="ru-RU" sz="1600" dirty="0">
                <a:latin typeface="Arial (Основной текст)"/>
              </a:rPr>
              <a:t>, </a:t>
            </a:r>
            <a:endParaRPr lang="ru-RU" sz="1600" dirty="0" smtClean="0">
              <a:latin typeface="Arial (Основной текст)"/>
            </a:endParaRPr>
          </a:p>
          <a:p>
            <a:r>
              <a:rPr lang="ru-RU" sz="1600" dirty="0" err="1" smtClean="0">
                <a:latin typeface="Arial (Основной текст)"/>
              </a:rPr>
              <a:t>Шығындар</a:t>
            </a:r>
            <a:r>
              <a:rPr lang="ru-RU" sz="1600" dirty="0" smtClean="0">
                <a:latin typeface="Arial (Основной текст)"/>
              </a:rPr>
              <a:t> – </a:t>
            </a:r>
            <a:r>
              <a:rPr lang="ru-RU" sz="2000" kern="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ru-RU" sz="2000" kern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 693,2</a:t>
            </a:r>
            <a:r>
              <a:rPr lang="ru-RU" sz="2000" dirty="0" smtClean="0">
                <a:solidFill>
                  <a:schemeClr val="accent1"/>
                </a:solidFill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мың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теңге</a:t>
            </a:r>
            <a:r>
              <a:rPr lang="ru-RU" sz="1600" dirty="0">
                <a:latin typeface="Arial (Основной текст)"/>
              </a:rPr>
              <a:t>, </a:t>
            </a:r>
          </a:p>
          <a:p>
            <a:r>
              <a:rPr lang="ru-RU" sz="1600" dirty="0" err="1" smtClean="0">
                <a:latin typeface="Arial (Основной текст)"/>
              </a:rPr>
              <a:t>Шығын</a:t>
            </a:r>
            <a:r>
              <a:rPr lang="ru-RU" sz="1600" dirty="0" smtClean="0">
                <a:latin typeface="Arial (Основной текст)"/>
              </a:rPr>
              <a:t> - </a:t>
            </a:r>
            <a:r>
              <a:rPr lang="en-US" sz="2000" kern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-</a:t>
            </a:r>
            <a:r>
              <a:rPr lang="ru-RU" sz="2000" kern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4 509</a:t>
            </a:r>
            <a:r>
              <a:rPr lang="en-US" sz="2000" kern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,</a:t>
            </a:r>
            <a:r>
              <a:rPr lang="ru-RU" sz="2000" kern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6</a:t>
            </a:r>
            <a:r>
              <a:rPr lang="ru-RU" sz="2000" dirty="0" smtClean="0">
                <a:solidFill>
                  <a:schemeClr val="accent1"/>
                </a:solidFill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мың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 smtClean="0">
                <a:latin typeface="Arial (Основной текст)"/>
              </a:rPr>
              <a:t>теңге</a:t>
            </a:r>
            <a:endParaRPr lang="ru-RU" sz="1600" dirty="0">
              <a:latin typeface="Arial (Основной текст)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5788" y="6134100"/>
            <a:ext cx="114102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жылдың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бірінші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жартыжылдығында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көрсетілетін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қызметтердің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сапасына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тұтынушылар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тарапынан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шағымдар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жоқ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Rectangle 2"/>
          <p:cNvSpPr/>
          <p:nvPr>
            <p:custDataLst>
              <p:tags r:id="rId3"/>
            </p:custDataLst>
          </p:nvPr>
        </p:nvSpPr>
        <p:spPr bwMode="auto">
          <a:xfrm>
            <a:off x="77788" y="6069013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 smtClean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801" dirty="0">
              <a:solidFill>
                <a:schemeClr val="hlink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951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87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ru-RU" dirty="0" err="1"/>
              <a:t>Назарларыңызға</a:t>
            </a:r>
            <a:r>
              <a:rPr lang="ru-RU" dirty="0"/>
              <a:t> </a:t>
            </a:r>
            <a:r>
              <a:rPr lang="ru-RU" dirty="0" err="1"/>
              <a:t>рақмет</a:t>
            </a:r>
            <a:r>
              <a:rPr lang="ru-RU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3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955" y="-789353"/>
          <a:ext cx="1954" cy="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1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4" cy="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err="1" smtClean="0"/>
              <a:t>Жалпы</a:t>
            </a:r>
            <a:r>
              <a:rPr lang="ru-RU" dirty="0" smtClean="0"/>
              <a:t> </a:t>
            </a:r>
            <a:r>
              <a:rPr lang="ru-RU" dirty="0" err="1" smtClean="0"/>
              <a:t>ақпарат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17499" y="3205210"/>
            <a:ext cx="5406104" cy="2989262"/>
          </a:xfrm>
        </p:spPr>
        <p:txBody>
          <a:bodyPr>
            <a:noAutofit/>
          </a:bodyPr>
          <a:lstStyle/>
          <a:p>
            <a:r>
              <a:rPr lang="ru-RU" sz="1600" dirty="0"/>
              <a:t>«Алюминий Казахстана» АҚ ЖЭО 1964 </a:t>
            </a:r>
            <a:r>
              <a:rPr lang="ru-RU" sz="1600" dirty="0" err="1"/>
              <a:t>жылы</a:t>
            </a:r>
            <a:r>
              <a:rPr lang="ru-RU" sz="1600" dirty="0"/>
              <a:t> </a:t>
            </a:r>
            <a:r>
              <a:rPr lang="ru-RU" sz="1600" dirty="0" err="1"/>
              <a:t>пайдалануға</a:t>
            </a:r>
            <a:r>
              <a:rPr lang="ru-RU" sz="1600" dirty="0"/>
              <a:t> </a:t>
            </a:r>
            <a:r>
              <a:rPr lang="ru-RU" sz="1600" dirty="0" err="1"/>
              <a:t>берілді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dirty="0" smtClean="0"/>
              <a:t> </a:t>
            </a:r>
            <a:r>
              <a:rPr lang="ru-RU" sz="1600" dirty="0" err="1"/>
              <a:t>Белгіленген</a:t>
            </a:r>
            <a:r>
              <a:rPr lang="ru-RU" sz="1600" dirty="0"/>
              <a:t> </a:t>
            </a:r>
            <a:r>
              <a:rPr lang="ru-RU" sz="1600" dirty="0" err="1"/>
              <a:t>қуаты</a:t>
            </a:r>
            <a:r>
              <a:rPr lang="ru-RU" sz="1600" dirty="0"/>
              <a:t>: </a:t>
            </a:r>
            <a:endParaRPr lang="ru-RU" sz="1600" dirty="0" smtClean="0"/>
          </a:p>
          <a:p>
            <a:r>
              <a:rPr lang="ru-RU" sz="1600" dirty="0" smtClean="0"/>
              <a:t>Электр </a:t>
            </a:r>
            <a:r>
              <a:rPr lang="ru-RU" sz="1600" dirty="0"/>
              <a:t>- 350 МВт </a:t>
            </a:r>
            <a:endParaRPr lang="ru-RU" sz="1600" dirty="0" smtClean="0"/>
          </a:p>
          <a:p>
            <a:r>
              <a:rPr lang="ru-RU" sz="1600" dirty="0" err="1" smtClean="0"/>
              <a:t>Жылу</a:t>
            </a:r>
            <a:r>
              <a:rPr lang="ru-RU" sz="1600" dirty="0" smtClean="0"/>
              <a:t> </a:t>
            </a:r>
            <a:r>
              <a:rPr lang="ru-RU" sz="1600" dirty="0"/>
              <a:t>– 1 182 Гкал / </a:t>
            </a:r>
            <a:r>
              <a:rPr lang="ru-RU" sz="1600" dirty="0" err="1"/>
              <a:t>сағ</a:t>
            </a:r>
            <a:r>
              <a:rPr lang="ru-RU" sz="1600" dirty="0"/>
              <a:t>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 err="1" smtClean="0"/>
              <a:t>Реттелетін</a:t>
            </a:r>
            <a:r>
              <a:rPr lang="ru-RU" sz="1600" dirty="0" smtClean="0"/>
              <a:t> </a:t>
            </a:r>
            <a:r>
              <a:rPr lang="ru-RU" sz="1600" dirty="0" err="1"/>
              <a:t>қызметтердің</a:t>
            </a:r>
            <a:r>
              <a:rPr lang="ru-RU" sz="1600" dirty="0"/>
              <a:t> </a:t>
            </a:r>
            <a:r>
              <a:rPr lang="ru-RU" sz="1600" dirty="0" err="1"/>
              <a:t>сапасы</a:t>
            </a:r>
            <a:r>
              <a:rPr lang="ru-RU" sz="1600" dirty="0"/>
              <a:t> мен </a:t>
            </a:r>
            <a:r>
              <a:rPr lang="ru-RU" sz="1600" dirty="0" err="1"/>
              <a:t>сенімділігінің</a:t>
            </a:r>
            <a:r>
              <a:rPr lang="ru-RU" sz="1600" dirty="0"/>
              <a:t> </a:t>
            </a:r>
            <a:r>
              <a:rPr lang="ru-RU" sz="1600" dirty="0" err="1"/>
              <a:t>көрсеткіштері</a:t>
            </a:r>
            <a:r>
              <a:rPr lang="ru-RU" sz="1600" dirty="0"/>
              <a:t>, </a:t>
            </a:r>
            <a:r>
              <a:rPr lang="ru-RU" sz="1600" dirty="0" err="1"/>
              <a:t>сондай-ақ</a:t>
            </a:r>
            <a:r>
              <a:rPr lang="ru-RU" sz="1600" dirty="0"/>
              <a:t> «Алюминий Казахстана» АҚ </a:t>
            </a:r>
            <a:r>
              <a:rPr lang="ru-RU" sz="1600" dirty="0" err="1"/>
              <a:t>үшін</a:t>
            </a:r>
            <a:r>
              <a:rPr lang="ru-RU" sz="1600" dirty="0"/>
              <a:t> </a:t>
            </a:r>
            <a:r>
              <a:rPr lang="ru-RU" sz="1600" dirty="0" err="1"/>
              <a:t>қызмет</a:t>
            </a:r>
            <a:r>
              <a:rPr lang="ru-RU" sz="1600" dirty="0"/>
              <a:t> </a:t>
            </a:r>
            <a:r>
              <a:rPr lang="ru-RU" sz="1600" dirty="0" err="1"/>
              <a:t>тиімділігінің</a:t>
            </a:r>
            <a:r>
              <a:rPr lang="ru-RU" sz="1600" dirty="0"/>
              <a:t> </a:t>
            </a:r>
            <a:r>
              <a:rPr lang="ru-RU" sz="1600" dirty="0" err="1"/>
              <a:t>көрсеткіштері</a:t>
            </a:r>
            <a:r>
              <a:rPr lang="ru-RU" sz="1600" dirty="0"/>
              <a:t> </a:t>
            </a:r>
            <a:r>
              <a:rPr lang="ru-RU" sz="1600" dirty="0" err="1"/>
              <a:t>уәкілетті</a:t>
            </a:r>
            <a:r>
              <a:rPr lang="ru-RU" sz="1600" dirty="0"/>
              <a:t> </a:t>
            </a:r>
            <a:r>
              <a:rPr lang="ru-RU" sz="1600" dirty="0" err="1"/>
              <a:t>органмен</a:t>
            </a:r>
            <a:r>
              <a:rPr lang="ru-RU" sz="1600" dirty="0"/>
              <a:t> </a:t>
            </a:r>
            <a:r>
              <a:rPr lang="ru-RU" sz="1600" dirty="0" err="1"/>
              <a:t>белгіленбеген</a:t>
            </a:r>
            <a:endParaRPr lang="en-US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4772" y="2491157"/>
            <a:ext cx="3096018" cy="39184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1959" y="1545095"/>
            <a:ext cx="2966905" cy="41561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500" y="1162360"/>
            <a:ext cx="8104606" cy="7386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latin typeface="+mn-lt"/>
              </a:rPr>
              <a:t>«Алюминий Казахстана» АҚ </a:t>
            </a:r>
            <a:r>
              <a:rPr lang="ru-RU" sz="1600" dirty="0" err="1">
                <a:latin typeface="+mn-lt"/>
              </a:rPr>
              <a:t>Қазақстанда</a:t>
            </a:r>
            <a:r>
              <a:rPr lang="ru-RU" sz="1600" dirty="0">
                <a:latin typeface="+mn-lt"/>
              </a:rPr>
              <a:t> алюминий </a:t>
            </a:r>
            <a:r>
              <a:rPr lang="ru-RU" sz="1600" dirty="0" err="1">
                <a:latin typeface="+mn-lt"/>
              </a:rPr>
              <a:t>тотығын</a:t>
            </a:r>
            <a:r>
              <a:rPr lang="ru-RU" sz="1600" dirty="0">
                <a:latin typeface="+mn-lt"/>
              </a:rPr>
              <a:t> (алюминий </a:t>
            </a:r>
            <a:r>
              <a:rPr lang="ru-RU" sz="1600" dirty="0" err="1">
                <a:latin typeface="+mn-lt"/>
              </a:rPr>
              <a:t>өндіруге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арналған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шикізат</a:t>
            </a:r>
            <a:r>
              <a:rPr lang="ru-RU" sz="1600" dirty="0">
                <a:latin typeface="+mn-lt"/>
              </a:rPr>
              <a:t>) </a:t>
            </a:r>
            <a:r>
              <a:rPr lang="ru-RU" sz="1600" dirty="0" err="1">
                <a:latin typeface="+mn-lt"/>
              </a:rPr>
              <a:t>өндіретін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жалғыз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кәсіпорын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сондай-ақ</a:t>
            </a:r>
            <a:r>
              <a:rPr lang="ru-RU" sz="1600" dirty="0">
                <a:latin typeface="+mn-lt"/>
              </a:rPr>
              <a:t> Павлодар </a:t>
            </a:r>
            <a:r>
              <a:rPr lang="ru-RU" sz="1600" dirty="0" err="1">
                <a:latin typeface="+mn-lt"/>
              </a:rPr>
              <a:t>облысының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ірі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жұмыс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берушісі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болып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табылады</a:t>
            </a:r>
            <a:r>
              <a:rPr lang="ru-RU" sz="1600" dirty="0">
                <a:latin typeface="+mn-lt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7499" y="2030928"/>
            <a:ext cx="7190206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 err="1">
                <a:latin typeface="+mn-lt"/>
              </a:rPr>
              <a:t>Реттелетін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қызмет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түрі</a:t>
            </a:r>
            <a:r>
              <a:rPr lang="ru-RU" sz="1600" dirty="0">
                <a:latin typeface="+mn-lt"/>
              </a:rPr>
              <a:t> - </a:t>
            </a:r>
            <a:r>
              <a:rPr lang="ru-RU" sz="1600" dirty="0" err="1">
                <a:latin typeface="+mn-lt"/>
              </a:rPr>
              <a:t>жылу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энергиясын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өндіру</a:t>
            </a:r>
            <a:endParaRPr lang="ru-RU" sz="16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499" y="2464064"/>
            <a:ext cx="5245903" cy="7386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539750"/>
            <a:r>
              <a:rPr lang="ru-RU" sz="1600" dirty="0">
                <a:latin typeface="+mn-lt"/>
              </a:rPr>
              <a:t>«Алюминий Казахстана» АҚ – да </a:t>
            </a:r>
            <a:r>
              <a:rPr lang="ru-RU" sz="1600" dirty="0" err="1">
                <a:latin typeface="+mn-lt"/>
              </a:rPr>
              <a:t>жылу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өндіруші</a:t>
            </a:r>
            <a:r>
              <a:rPr lang="ru-RU" sz="1600" dirty="0">
                <a:latin typeface="+mn-lt"/>
              </a:rPr>
              <a:t> цех </a:t>
            </a:r>
            <a:r>
              <a:rPr lang="ru-RU" sz="1600" dirty="0" err="1">
                <a:latin typeface="+mn-lt"/>
              </a:rPr>
              <a:t>бөлімшесі</a:t>
            </a:r>
            <a:r>
              <a:rPr lang="ru-RU" sz="1600" dirty="0">
                <a:latin typeface="+mn-lt"/>
              </a:rPr>
              <a:t> - </a:t>
            </a:r>
            <a:r>
              <a:rPr lang="ru-RU" sz="1600" dirty="0" err="1">
                <a:latin typeface="+mn-lt"/>
              </a:rPr>
              <a:t>жылу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электр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орталығы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болып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табылады</a:t>
            </a:r>
            <a:r>
              <a:rPr lang="ru-RU" sz="1600" dirty="0">
                <a:latin typeface="+mn-lt"/>
              </a:rPr>
              <a:t>.</a:t>
            </a:r>
          </a:p>
        </p:txBody>
      </p:sp>
      <p:grpSp>
        <p:nvGrpSpPr>
          <p:cNvPr id="13" name="Group 488"/>
          <p:cNvGrpSpPr/>
          <p:nvPr/>
        </p:nvGrpSpPr>
        <p:grpSpPr>
          <a:xfrm>
            <a:off x="440472" y="2358534"/>
            <a:ext cx="371475" cy="371475"/>
            <a:chOff x="-2103438" y="3878264"/>
            <a:chExt cx="371475" cy="371475"/>
          </a:xfrm>
        </p:grpSpPr>
        <p:sp>
          <p:nvSpPr>
            <p:cNvPr id="14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107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8597818"/>
              </p:ext>
            </p:extLst>
          </p:nvPr>
        </p:nvGraphicFramePr>
        <p:xfrm>
          <a:off x="1955" y="-789353"/>
          <a:ext cx="1954" cy="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22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4" cy="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-791308"/>
            <a:ext cx="195385" cy="195385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62" b="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97" y="0"/>
            <a:ext cx="10586290" cy="704850"/>
          </a:xfrm>
        </p:spPr>
        <p:txBody>
          <a:bodyPr vert="horz"/>
          <a:lstStyle/>
          <a:p>
            <a:r>
              <a:rPr lang="ru-RU" dirty="0"/>
              <a:t>2025 </a:t>
            </a:r>
            <a:r>
              <a:rPr lang="ru-RU" dirty="0" err="1"/>
              <a:t>жылдың</a:t>
            </a:r>
            <a:r>
              <a:rPr lang="ru-RU" dirty="0"/>
              <a:t> 1 </a:t>
            </a:r>
            <a:r>
              <a:rPr lang="ru-RU" dirty="0" err="1"/>
              <a:t>жартыжылдығының</a:t>
            </a:r>
            <a:r>
              <a:rPr lang="ru-RU" dirty="0"/>
              <a:t> </a:t>
            </a:r>
            <a:r>
              <a:rPr lang="ru-RU" dirty="0" err="1"/>
              <a:t>қорытындысы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бекітілген</a:t>
            </a:r>
            <a:r>
              <a:rPr lang="ru-RU" dirty="0"/>
              <a:t> </a:t>
            </a:r>
            <a:r>
              <a:rPr lang="ru-RU" dirty="0" err="1"/>
              <a:t>инвестициялық</a:t>
            </a:r>
            <a:r>
              <a:rPr lang="ru-RU" dirty="0"/>
              <a:t> </a:t>
            </a:r>
            <a:r>
              <a:rPr lang="ru-RU" dirty="0" err="1"/>
              <a:t>бағдарламаның</a:t>
            </a:r>
            <a:r>
              <a:rPr lang="ru-RU" dirty="0"/>
              <a:t> </a:t>
            </a:r>
            <a:r>
              <a:rPr lang="ru-RU" dirty="0" err="1"/>
              <a:t>орындалуы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1684" y="6120396"/>
            <a:ext cx="35798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+mj-lt"/>
              </a:rPr>
              <a:t>* </a:t>
            </a:r>
            <a:r>
              <a:rPr lang="ru-RU" sz="1100" dirty="0" err="1"/>
              <a:t>Реттелетін</a:t>
            </a:r>
            <a:r>
              <a:rPr lang="ru-RU" sz="1100" dirty="0"/>
              <a:t> </a:t>
            </a:r>
            <a:r>
              <a:rPr lang="ru-RU" sz="1100" dirty="0" err="1"/>
              <a:t>қызмет</a:t>
            </a:r>
            <a:r>
              <a:rPr lang="ru-RU" sz="1100" dirty="0"/>
              <a:t> </a:t>
            </a:r>
            <a:r>
              <a:rPr lang="ru-RU" sz="1100" dirty="0" err="1"/>
              <a:t>бойынша</a:t>
            </a:r>
            <a:r>
              <a:rPr lang="ru-RU" sz="1100" dirty="0"/>
              <a:t> - </a:t>
            </a:r>
            <a:r>
              <a:rPr lang="ru-RU" sz="1100" dirty="0" err="1"/>
              <a:t>жылу</a:t>
            </a:r>
            <a:r>
              <a:rPr lang="ru-RU" sz="1100" dirty="0"/>
              <a:t> </a:t>
            </a:r>
            <a:r>
              <a:rPr lang="ru-RU" sz="1100" dirty="0" err="1"/>
              <a:t>энергиясын</a:t>
            </a:r>
            <a:r>
              <a:rPr lang="ru-RU" sz="1100" dirty="0"/>
              <a:t> </a:t>
            </a:r>
            <a:r>
              <a:rPr lang="ru-RU" sz="1100" dirty="0" err="1"/>
              <a:t>өндіру</a:t>
            </a:r>
            <a:endParaRPr lang="ru-RU" sz="1100" dirty="0"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964818"/>
              </p:ext>
            </p:extLst>
          </p:nvPr>
        </p:nvGraphicFramePr>
        <p:xfrm>
          <a:off x="437660" y="1101969"/>
          <a:ext cx="11183817" cy="43827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2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47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27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38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20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5391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586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6263">
                  <a:extLst>
                    <a:ext uri="{9D8B030D-6E8A-4147-A177-3AD203B41FA5}">
                      <a16:colId xmlns:a16="http://schemas.microsoft.com/office/drawing/2014/main" xmlns="" val="2276294259"/>
                    </a:ext>
                  </a:extLst>
                </a:gridCol>
                <a:gridCol w="65560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934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2461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5634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4148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2542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9767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99679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62309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Р.с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.№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Реттеліп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көрсетілетін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қызметтерді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ұсынудың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жоспарлы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нақты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көлемі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туралы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ақпарат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Пайда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мен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залал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туралы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есеп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Инвестициялық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бағдарламаның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сомасы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мың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теңге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Инвестициялық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бағдарламаны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қаржыландырудың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нақты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шарттары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мен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мөлшері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туралы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ақпарат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мың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теңге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Реттеліп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көрсетілетін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қызметтердің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тауарлардың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жұмыстардың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атауы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қызмет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көрсетілетін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аумақ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Іс-шаралардың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атауы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Өлшем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бірлігі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Табиғи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көрсеткіштердегі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саны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Инвестициялық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бағдарлама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шеңберінде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қызмет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көрсету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кезеңі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Жоспар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</a:t>
                      </a: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ауытқу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Ауытқу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себептері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Меншікті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қаражат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Қарыздық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қаражат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Бюджеттік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қаражат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Амортизация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Пайда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23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Жоспар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Факт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21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ctr" latinLnBrk="0" hangingPunct="1"/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079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dirty="0" err="1" smtClean="0">
                          <a:effectLst/>
                        </a:rPr>
                        <a:t>Жылу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энергиясын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өндіру</a:t>
                      </a:r>
                      <a:r>
                        <a:rPr lang="ru-RU" sz="900" dirty="0" smtClean="0">
                          <a:effectLst/>
                        </a:rPr>
                        <a:t>, Павлодар қ.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Күрделі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жөндеу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№7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дана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2025 </a:t>
                      </a:r>
                      <a:r>
                        <a:rPr lang="ru-RU" sz="900" u="none" strike="noStrike" dirty="0" err="1" smtClean="0">
                          <a:effectLst/>
                        </a:rPr>
                        <a:t>жыл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 rowSpan="2">
                  <a:txBody>
                    <a:bodyPr/>
                    <a:lstStyle/>
                    <a:p>
                      <a:pPr marL="0" algn="ctr" defTabSz="583170" rtl="0" eaLnBrk="1" fontAlgn="ctr" latinLnBrk="0" hangingPunct="1"/>
                      <a:r>
                        <a:rPr lang="en-US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9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527 772</a:t>
                      </a:r>
                      <a:endParaRPr lang="en-US" sz="9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4" marR="7554" marT="7554" marB="0" anchor="ctr">
                    <a:solidFill>
                      <a:srgbClr val="FCEC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smtClean="0">
                          <a:effectLst/>
                        </a:rPr>
                        <a:t>238 118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-</a:t>
                      </a:r>
                      <a:r>
                        <a:rPr lang="en-US" sz="900" u="none" strike="noStrike" dirty="0" smtClean="0">
                          <a:effectLst/>
                        </a:rPr>
                        <a:t>238</a:t>
                      </a:r>
                      <a:r>
                        <a:rPr lang="ru-RU" sz="900" u="none" strike="noStrike" dirty="0" smtClean="0">
                          <a:effectLst/>
                        </a:rPr>
                        <a:t> </a:t>
                      </a:r>
                      <a:r>
                        <a:rPr lang="en-US" sz="900" u="none" strike="noStrike" dirty="0" smtClean="0">
                          <a:effectLst/>
                        </a:rPr>
                        <a:t>118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dirty="0" err="1" smtClean="0">
                          <a:effectLst/>
                        </a:rPr>
                        <a:t>Жөндеу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жұмыстары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жүргізілуде</a:t>
                      </a:r>
                      <a:r>
                        <a:rPr lang="ru-RU" sz="900" dirty="0" smtClean="0">
                          <a:effectLst/>
                        </a:rPr>
                        <a:t>. </a:t>
                      </a:r>
                      <a:r>
                        <a:rPr lang="ru-RU" sz="900" dirty="0" err="1" smtClean="0">
                          <a:effectLst/>
                        </a:rPr>
                        <a:t>Екінші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жартыжылдықтағы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төлемдер</a:t>
                      </a:r>
                      <a:r>
                        <a:rPr lang="ru-RU" sz="900" dirty="0" smtClean="0">
                          <a:effectLst/>
                        </a:rPr>
                        <a:t>. Жыл </a:t>
                      </a:r>
                      <a:r>
                        <a:rPr lang="ru-RU" sz="900" dirty="0" err="1" smtClean="0">
                          <a:effectLst/>
                        </a:rPr>
                        <a:t>қорытындысы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бойынша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орындалу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күтілуде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5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 err="1" smtClean="0">
                          <a:effectLst/>
                        </a:rPr>
                        <a:t>Көрсетілген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реттеліп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көрсетілетін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қызметтердің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көлемі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 smtClean="0">
                          <a:effectLst/>
                        </a:rPr>
                        <a:t>мың</a:t>
                      </a:r>
                      <a:r>
                        <a:rPr lang="ru-RU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</a:rPr>
                        <a:t>Гкал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1 341,939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smtClean="0">
                          <a:effectLst/>
                        </a:rPr>
                        <a:t>713</a:t>
                      </a:r>
                      <a:r>
                        <a:rPr lang="ru-RU" sz="900" u="none" strike="noStrike" dirty="0" smtClean="0">
                          <a:effectLst/>
                        </a:rPr>
                        <a:t>,</a:t>
                      </a:r>
                      <a:r>
                        <a:rPr lang="en-US" sz="900" u="none" strike="noStrike" dirty="0" smtClean="0">
                          <a:effectLst/>
                        </a:rPr>
                        <a:t>212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 smtClean="0">
                          <a:effectLst/>
                        </a:rPr>
                        <a:t>2025 </a:t>
                      </a:r>
                      <a:r>
                        <a:rPr lang="ru-RU" sz="900" dirty="0" err="1" smtClean="0">
                          <a:effectLst/>
                        </a:rPr>
                        <a:t>жылғы</a:t>
                      </a:r>
                      <a:r>
                        <a:rPr lang="ru-RU" sz="900" dirty="0" smtClean="0">
                          <a:effectLst/>
                        </a:rPr>
                        <a:t> 1 </a:t>
                      </a:r>
                      <a:r>
                        <a:rPr lang="ru-RU" sz="900" dirty="0" err="1" smtClean="0">
                          <a:effectLst/>
                        </a:rPr>
                        <a:t>жартыжылдық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5780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 err="1" smtClean="0">
                          <a:effectLst/>
                        </a:rPr>
                        <a:t>Жиыны</a:t>
                      </a:r>
                      <a:r>
                        <a:rPr lang="ru-RU" sz="900" b="1" u="none" strike="noStrike" dirty="0" smtClean="0">
                          <a:effectLst/>
                        </a:rPr>
                        <a:t>: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smtClean="0">
                          <a:effectLst/>
                        </a:rPr>
                        <a:t>238 118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</a:rPr>
                        <a:t>-</a:t>
                      </a:r>
                      <a:r>
                        <a:rPr lang="en-US" sz="900" b="1" u="none" strike="noStrike" dirty="0" smtClean="0">
                          <a:effectLst/>
                        </a:rPr>
                        <a:t>238</a:t>
                      </a:r>
                      <a:r>
                        <a:rPr lang="ru-RU" sz="900" b="1" u="none" strike="noStrike" dirty="0" smtClean="0">
                          <a:effectLst/>
                        </a:rPr>
                        <a:t> </a:t>
                      </a:r>
                      <a:r>
                        <a:rPr lang="en-US" sz="900" b="1" u="none" strike="noStrike" dirty="0" smtClean="0">
                          <a:effectLst/>
                        </a:rPr>
                        <a:t>118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-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-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-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23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2548148"/>
              </p:ext>
            </p:extLst>
          </p:nvPr>
        </p:nvGraphicFramePr>
        <p:xfrm>
          <a:off x="1144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3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1143000" y="0"/>
            <a:ext cx="158750" cy="158750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8" y="0"/>
            <a:ext cx="10582275" cy="704850"/>
          </a:xfrm>
        </p:spPr>
        <p:txBody>
          <a:bodyPr vert="horz"/>
          <a:lstStyle/>
          <a:p>
            <a:r>
              <a:rPr lang="ru-RU" dirty="0"/>
              <a:t>2025 </a:t>
            </a:r>
            <a:r>
              <a:rPr lang="ru-RU" dirty="0" err="1"/>
              <a:t>жылдың</a:t>
            </a:r>
            <a:r>
              <a:rPr lang="ru-RU" dirty="0"/>
              <a:t> 1 </a:t>
            </a:r>
            <a:r>
              <a:rPr lang="ru-RU" dirty="0" err="1"/>
              <a:t>жартыжылдығының</a:t>
            </a:r>
            <a:r>
              <a:rPr lang="ru-RU" dirty="0"/>
              <a:t> </a:t>
            </a:r>
            <a:r>
              <a:rPr lang="ru-RU" dirty="0" err="1"/>
              <a:t>қорытындысы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бекітілген</a:t>
            </a:r>
            <a:r>
              <a:rPr lang="ru-RU" dirty="0"/>
              <a:t> </a:t>
            </a:r>
            <a:r>
              <a:rPr lang="ru-RU" dirty="0" err="1"/>
              <a:t>инвестициялық</a:t>
            </a:r>
            <a:r>
              <a:rPr lang="ru-RU" dirty="0"/>
              <a:t> </a:t>
            </a:r>
            <a:r>
              <a:rPr lang="ru-RU" dirty="0" err="1"/>
              <a:t>бағдарламаның</a:t>
            </a:r>
            <a:r>
              <a:rPr lang="ru-RU" dirty="0"/>
              <a:t> </a:t>
            </a:r>
            <a:r>
              <a:rPr lang="ru-RU" dirty="0" err="1"/>
              <a:t>орындалуы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r>
              <a:rPr lang="ru-RU" dirty="0"/>
              <a:t> </a:t>
            </a:r>
            <a:r>
              <a:rPr lang="ru-RU" sz="1000" dirty="0"/>
              <a:t>(</a:t>
            </a:r>
            <a:r>
              <a:rPr lang="ru-RU" sz="1000" dirty="0" err="1"/>
              <a:t>жалғасы</a:t>
            </a:r>
            <a:r>
              <a:rPr lang="ru-RU" sz="1000" dirty="0"/>
              <a:t>)</a:t>
            </a:r>
            <a:endParaRPr lang="en-US" sz="1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849914"/>
              </p:ext>
            </p:extLst>
          </p:nvPr>
        </p:nvGraphicFramePr>
        <p:xfrm>
          <a:off x="542727" y="1089882"/>
          <a:ext cx="10949355" cy="4019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7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84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84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58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58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58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587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587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9587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26393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67577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48875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Іс-шаралардың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атауы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Инвестициялық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бағдарламаны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орындаудың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нақты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көрсеткіштерін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инвестициялық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бағдарламада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бекітілген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көрсеткіштермен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салыстыру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туралы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ақпарат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Бекітілген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инвестициялық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бағдарламада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қол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жеткізілген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нақты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көрсеткіштердің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көрсеткіштерден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ауытқу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себептерін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түсіндіру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Көрсетілетін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реттеліп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көрсетілетін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қызметтердің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сапасы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мен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сенімділігін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қызметтің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тиімділігін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арттыруды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бағалау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83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Бекітілген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инвестициялық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бағдарламаға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байланысты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іске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асыру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жылдары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өндірістік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көрсеткіштерді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жақсарту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% 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Бекітілген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инвестициялық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бағдарламаға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байланысты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іске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асыру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жылдары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негізгі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қорлардың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активтердің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тозуын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физикалық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төмендету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% 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Бекітілген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инвестициялық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бағдарламаға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байланысты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іске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асыру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жылдары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шығындарды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азайту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% 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Бекітілген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инвестициялық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бағдарламаға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байланысты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іске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асыру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жылдары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апаттылықты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төмендету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2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өткен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жылдың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фактісі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ағымдағы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жылдың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фактісі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өткен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жылдың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фактісі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ағымдағы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жылдың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фактісі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жоспар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факт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өткен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жылдың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фактісі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ағымдағы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жылдың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фактісі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4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262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Күрделі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жөндеу</a:t>
                      </a:r>
                      <a:r>
                        <a:rPr lang="ru-RU" dirty="0" smtClean="0"/>
                        <a:t> №7</a:t>
                      </a:r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 smtClean="0">
                          <a:effectLst/>
                        </a:rPr>
                        <a:t>Көрсеткіштерге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қол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жеткізуді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бағалау</a:t>
                      </a:r>
                      <a:r>
                        <a:rPr lang="ru-RU" sz="900" dirty="0" smtClean="0">
                          <a:effectLst/>
                        </a:rPr>
                        <a:t> 2025 </a:t>
                      </a:r>
                      <a:r>
                        <a:rPr lang="ru-RU" sz="900" dirty="0" err="1" smtClean="0">
                          <a:effectLst/>
                        </a:rPr>
                        <a:t>жылдың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қорытындысы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бойынша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бекітілген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инвестициялық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бағдарламада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көзделген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іс-шараларды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орындау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нәтижелері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бойынша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жүзеге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асырылады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15268" y="4899804"/>
            <a:ext cx="1457864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5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8091091"/>
              </p:ext>
            </p:extLst>
          </p:nvPr>
        </p:nvGraphicFramePr>
        <p:xfrm>
          <a:off x="1955" y="-789353"/>
          <a:ext cx="1954" cy="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85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4" cy="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-791308"/>
            <a:ext cx="195385" cy="195385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62" b="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208" y="0"/>
            <a:ext cx="10582275" cy="704850"/>
          </a:xfrm>
        </p:spPr>
        <p:txBody>
          <a:bodyPr vert="horz"/>
          <a:lstStyle/>
          <a:p>
            <a:r>
              <a:rPr lang="ru-RU" dirty="0"/>
              <a:t>2025 </a:t>
            </a:r>
            <a:r>
              <a:rPr lang="ru-RU" dirty="0" err="1"/>
              <a:t>жылдың</a:t>
            </a:r>
            <a:r>
              <a:rPr lang="ru-RU" dirty="0"/>
              <a:t> 1 </a:t>
            </a:r>
            <a:r>
              <a:rPr lang="ru-RU" dirty="0" err="1"/>
              <a:t>жартыжылдығының</a:t>
            </a:r>
            <a:r>
              <a:rPr lang="ru-RU" dirty="0"/>
              <a:t> </a:t>
            </a:r>
            <a:r>
              <a:rPr lang="ru-RU" dirty="0" err="1"/>
              <a:t>қорытындысы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бекітілген</a:t>
            </a:r>
            <a:r>
              <a:rPr lang="ru-RU" dirty="0"/>
              <a:t> </a:t>
            </a:r>
            <a:r>
              <a:rPr lang="ru-RU" dirty="0" err="1"/>
              <a:t>тарифтік</a:t>
            </a:r>
            <a:r>
              <a:rPr lang="ru-RU" dirty="0"/>
              <a:t> </a:t>
            </a:r>
            <a:r>
              <a:rPr lang="ru-RU" dirty="0" err="1"/>
              <a:t>сметаның</a:t>
            </a:r>
            <a:r>
              <a:rPr lang="ru-RU" dirty="0"/>
              <a:t> </a:t>
            </a:r>
            <a:r>
              <a:rPr lang="ru-RU" dirty="0" err="1"/>
              <a:t>бап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орындалуы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980655"/>
              </p:ext>
            </p:extLst>
          </p:nvPr>
        </p:nvGraphicFramePr>
        <p:xfrm>
          <a:off x="457200" y="1035288"/>
          <a:ext cx="11231592" cy="54013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0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8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87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83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54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30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5065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218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Р.с</a:t>
                      </a:r>
                      <a:r>
                        <a:rPr lang="ru-RU" sz="105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.№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5" marR="7115" marT="711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Тарифтік</a:t>
                      </a:r>
                      <a:r>
                        <a:rPr lang="ru-RU" sz="105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смета </a:t>
                      </a:r>
                      <a:r>
                        <a:rPr lang="ru-RU" sz="105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көрсеткіштерінің</a:t>
                      </a:r>
                      <a:r>
                        <a:rPr lang="ru-RU" sz="105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атауы</a:t>
                      </a:r>
                      <a:endParaRPr lang="ru-RU" sz="105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5" marR="7115" marT="711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Өлшем</a:t>
                      </a:r>
                      <a:r>
                        <a:rPr lang="ru-RU" sz="105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бірлігі</a:t>
                      </a:r>
                      <a:endParaRPr lang="ru-RU" sz="105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5" marR="7115" marT="711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Бекітілген</a:t>
                      </a:r>
                      <a:r>
                        <a:rPr lang="ru-RU" sz="105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тарифтік</a:t>
                      </a:r>
                      <a:r>
                        <a:rPr lang="ru-RU" sz="105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сметада</a:t>
                      </a:r>
                      <a:r>
                        <a:rPr lang="ru-RU" sz="105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көзделген</a:t>
                      </a:r>
                      <a:endParaRPr lang="ru-RU" sz="105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5" marR="7115" marT="711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Тарифтік</a:t>
                      </a:r>
                      <a:r>
                        <a:rPr lang="ru-RU" sz="105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сметаның</a:t>
                      </a:r>
                      <a:r>
                        <a:rPr lang="ru-RU" sz="105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нақты</a:t>
                      </a:r>
                      <a:r>
                        <a:rPr lang="ru-RU" sz="105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қалыптасқан</a:t>
                      </a:r>
                      <a:r>
                        <a:rPr lang="ru-RU" sz="105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көрсеткіштері</a:t>
                      </a:r>
                      <a:endParaRPr lang="ru-RU" sz="105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5" marR="7115" marT="711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Ауытқулар</a:t>
                      </a:r>
                      <a:r>
                        <a:rPr lang="ru-RU" sz="105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5" marR="7115" marT="711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Ауытқу</a:t>
                      </a:r>
                      <a:r>
                        <a:rPr lang="ru-RU" sz="105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05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себептері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5" marR="7115" marT="711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8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05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5" marR="7115" marT="711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5" marR="7115" marT="711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05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5" marR="7115" marT="711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05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5" marR="7115" marT="711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05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5" marR="7115" marT="711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05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5" marR="7115" marT="711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5" marR="7115" marT="7115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marL="0" marR="0" indent="0" algn="l" defTabSz="583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err="1" smtClean="0">
                          <a:effectLst/>
                        </a:rPr>
                        <a:t>Тауарларды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өндіруге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және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қызмет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көрсетуге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арналған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шығындар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803 411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542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ішінде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70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Материалдық</a:t>
                      </a:r>
                      <a:r>
                        <a:rPr lang="ru-RU" sz="11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marL="0" indent="0" algn="ctr" fontAlgn="t">
                        <a:buNone/>
                      </a:pPr>
                      <a:r>
                        <a:rPr lang="ru-RU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1 279 379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874 423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-31,7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dirty="0" err="1" smtClean="0">
                          <a:effectLst/>
                        </a:rPr>
                        <a:t>өткізілген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тендерлік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рәсімдердің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нәтижелері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бойынша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38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dirty="0" err="1" smtClean="0">
                          <a:effectLst/>
                        </a:rPr>
                        <a:t>Еңбек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төлемі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шығындары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708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Жыл </a:t>
                      </a:r>
                      <a:r>
                        <a:rPr lang="ru-RU" sz="1100" dirty="0" err="1" smtClean="0">
                          <a:effectLst/>
                        </a:rPr>
                        <a:t>қорытындысы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бойынша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орындалу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күтілуде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dirty="0" err="1" smtClean="0">
                          <a:effectLst/>
                        </a:rPr>
                        <a:t>Амортизациялық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аударымдар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184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dirty="0" err="1" smtClean="0">
                          <a:effectLst/>
                        </a:rPr>
                        <a:t>Өткізілген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жылуға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шаққандағы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коэффициенттің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өсуі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Жөндеу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331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err="1" smtClean="0">
                          <a:effectLst/>
                        </a:rPr>
                        <a:t>Өткізілген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жылуға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шаққандағы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коэффициенттің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өсуі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dirty="0" err="1" smtClean="0">
                          <a:effectLst/>
                        </a:rPr>
                        <a:t>Өндірістік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сипаттағы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бөгде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ұйымдардың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қызметтері</a:t>
                      </a:r>
                      <a:endParaRPr lang="ru-RU" sz="11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367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</a:t>
                      </a:r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Жыл </a:t>
                      </a:r>
                      <a:r>
                        <a:rPr lang="ru-RU" sz="1100" dirty="0" err="1" smtClean="0">
                          <a:effectLst/>
                        </a:rPr>
                        <a:t>қорытындысы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бойынша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орындалу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күтілуде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Салықтар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873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marL="0" algn="l" defTabSz="583170" rtl="0" eaLnBrk="1" fontAlgn="t" latinLnBrk="0" hangingPunct="1"/>
                      <a:r>
                        <a:rPr lang="ru-RU" sz="1100" dirty="0" smtClean="0">
                          <a:effectLst/>
                        </a:rPr>
                        <a:t>ПАЗ, «Алюминий Казахстана» АҚ ЖЭО </a:t>
                      </a:r>
                      <a:r>
                        <a:rPr lang="ru-RU" sz="1100" dirty="0" err="1" smtClean="0">
                          <a:effectLst/>
                        </a:rPr>
                        <a:t>үшін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кешенді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экологиялық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рұқсат</a:t>
                      </a:r>
                      <a:r>
                        <a:rPr lang="ru-RU" sz="1100" dirty="0" smtClean="0">
                          <a:effectLst/>
                        </a:rPr>
                        <a:t> (КЭР)</a:t>
                      </a:r>
                      <a:r>
                        <a:rPr lang="ru-RU" sz="1100" dirty="0" err="1" smtClean="0">
                          <a:effectLst/>
                        </a:rPr>
                        <a:t>алынды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dirty="0" err="1" smtClean="0">
                          <a:effectLst/>
                        </a:rPr>
                        <a:t>Басқа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шығындар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ru-RU" sz="11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569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</a:t>
                      </a:r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dirty="0" smtClean="0">
                          <a:effectLst/>
                        </a:rPr>
                        <a:t>ЖЖУ-да </a:t>
                      </a:r>
                      <a:r>
                        <a:rPr lang="ru-RU" sz="1100" dirty="0" err="1" smtClean="0">
                          <a:effectLst/>
                        </a:rPr>
                        <a:t>көзделмеген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шығындардың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өсуі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46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dirty="0" err="1" smtClean="0">
                          <a:effectLst/>
                        </a:rPr>
                        <a:t>Кезең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шығындары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8 760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dirty="0" err="1" smtClean="0">
                          <a:effectLst/>
                        </a:rPr>
                        <a:t>Өткізілген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жылуға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шаққандағы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коэффициенттің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өсуі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94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dirty="0" err="1" smtClean="0">
                          <a:effectLst/>
                        </a:rPr>
                        <a:t>Қызмет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көрсетуге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арналған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барлық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шығындар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1 812 171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</a:t>
                      </a:r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Пайда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121 934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527 772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r>
                        <a:rPr lang="en-US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dirty="0" err="1" smtClean="0">
                          <a:effectLst/>
                        </a:rPr>
                        <a:t>Көрсетілген</a:t>
                      </a:r>
                      <a:r>
                        <a:rPr lang="ru-RU" sz="1100" b="1" dirty="0" smtClean="0">
                          <a:effectLst/>
                        </a:rPr>
                        <a:t> </a:t>
                      </a:r>
                      <a:r>
                        <a:rPr lang="ru-RU" sz="1100" b="1" dirty="0" err="1" smtClean="0">
                          <a:effectLst/>
                        </a:rPr>
                        <a:t>қызметтер</a:t>
                      </a:r>
                      <a:r>
                        <a:rPr lang="ru-RU" sz="1100" b="1" dirty="0" smtClean="0">
                          <a:effectLst/>
                        </a:rPr>
                        <a:t> </a:t>
                      </a:r>
                      <a:r>
                        <a:rPr lang="ru-RU" sz="1100" b="1" dirty="0" err="1" smtClean="0">
                          <a:effectLst/>
                        </a:rPr>
                        <a:t>көлемінің</a:t>
                      </a:r>
                      <a:r>
                        <a:rPr lang="ru-RU" sz="1100" b="1" dirty="0" smtClean="0">
                          <a:effectLst/>
                        </a:rPr>
                        <a:t> </a:t>
                      </a:r>
                      <a:r>
                        <a:rPr lang="ru-RU" sz="1100" b="1" dirty="0" err="1" smtClean="0">
                          <a:effectLst/>
                        </a:rPr>
                        <a:t>төмендеуі</a:t>
                      </a:r>
                      <a:r>
                        <a:rPr lang="ru-RU" sz="1100" b="1" dirty="0" smtClean="0">
                          <a:effectLst/>
                        </a:rPr>
                        <a:t> </a:t>
                      </a:r>
                      <a:r>
                        <a:rPr lang="ru-RU" sz="1100" b="1" dirty="0" err="1" smtClean="0">
                          <a:effectLst/>
                        </a:rPr>
                        <a:t>себебінен</a:t>
                      </a:r>
                      <a:r>
                        <a:rPr lang="ru-RU" sz="1100" b="1" dirty="0" smtClean="0">
                          <a:effectLst/>
                        </a:rPr>
                        <a:t> </a:t>
                      </a:r>
                      <a:r>
                        <a:rPr lang="ru-RU" sz="1100" b="1" dirty="0" err="1" smtClean="0">
                          <a:effectLst/>
                        </a:rPr>
                        <a:t>кіріс</a:t>
                      </a:r>
                      <a:r>
                        <a:rPr lang="ru-RU" sz="1100" b="1" dirty="0" smtClean="0">
                          <a:effectLst/>
                        </a:rPr>
                        <a:t> </a:t>
                      </a:r>
                      <a:r>
                        <a:rPr lang="ru-RU" sz="1100" b="1" dirty="0" err="1" smtClean="0">
                          <a:effectLst/>
                        </a:rPr>
                        <a:t>бөлігінің</a:t>
                      </a:r>
                      <a:r>
                        <a:rPr lang="ru-RU" sz="1100" b="1" dirty="0" smtClean="0">
                          <a:effectLst/>
                        </a:rPr>
                        <a:t> </a:t>
                      </a:r>
                      <a:r>
                        <a:rPr lang="ru-RU" sz="1100" b="1" dirty="0" err="1" smtClean="0">
                          <a:effectLst/>
                        </a:rPr>
                        <a:t>төмендеуі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964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dirty="0" err="1" smtClean="0">
                          <a:effectLst/>
                        </a:rPr>
                        <a:t>Іске</a:t>
                      </a:r>
                      <a:r>
                        <a:rPr lang="ru-RU" sz="1100" b="1" dirty="0" smtClean="0">
                          <a:effectLst/>
                        </a:rPr>
                        <a:t> </a:t>
                      </a:r>
                      <a:r>
                        <a:rPr lang="ru-RU" sz="1100" b="1" dirty="0" err="1" smtClean="0">
                          <a:effectLst/>
                        </a:rPr>
                        <a:t>асырылған</a:t>
                      </a:r>
                      <a:r>
                        <a:rPr lang="ru-RU" sz="1100" b="1" dirty="0" smtClean="0">
                          <a:effectLst/>
                        </a:rPr>
                        <a:t> </a:t>
                      </a:r>
                      <a:r>
                        <a:rPr lang="ru-RU" sz="1100" b="1" dirty="0" err="1" smtClean="0">
                          <a:effectLst/>
                        </a:rPr>
                        <a:t>жылу</a:t>
                      </a:r>
                      <a:r>
                        <a:rPr lang="ru-RU" sz="1100" b="1" dirty="0" smtClean="0">
                          <a:effectLst/>
                        </a:rPr>
                        <a:t> </a:t>
                      </a:r>
                      <a:r>
                        <a:rPr lang="ru-RU" sz="1100" b="1" dirty="0" err="1" smtClean="0">
                          <a:effectLst/>
                        </a:rPr>
                        <a:t>энергиясына</a:t>
                      </a:r>
                      <a:r>
                        <a:rPr lang="ru-RU" sz="1100" b="1" dirty="0" smtClean="0">
                          <a:effectLst/>
                        </a:rPr>
                        <a:t> </a:t>
                      </a:r>
                      <a:r>
                        <a:rPr lang="ru-RU" sz="1100" b="1" dirty="0" err="1" smtClean="0">
                          <a:effectLst/>
                        </a:rPr>
                        <a:t>тартылған</a:t>
                      </a:r>
                      <a:r>
                        <a:rPr lang="ru-RU" sz="1100" b="1" dirty="0" smtClean="0">
                          <a:effectLst/>
                        </a:rPr>
                        <a:t> </a:t>
                      </a:r>
                      <a:r>
                        <a:rPr lang="ru-RU" sz="1100" b="1" dirty="0" err="1" smtClean="0">
                          <a:effectLst/>
                        </a:rPr>
                        <a:t>активтердің</a:t>
                      </a:r>
                      <a:r>
                        <a:rPr lang="ru-RU" sz="1100" b="1" dirty="0" smtClean="0">
                          <a:effectLst/>
                        </a:rPr>
                        <a:t> </a:t>
                      </a:r>
                      <a:r>
                        <a:rPr lang="ru-RU" sz="1100" b="1" dirty="0" err="1" smtClean="0">
                          <a:effectLst/>
                        </a:rPr>
                        <a:t>реттелетін</a:t>
                      </a:r>
                      <a:r>
                        <a:rPr lang="ru-RU" sz="1100" b="1" dirty="0" smtClean="0">
                          <a:effectLst/>
                        </a:rPr>
                        <a:t> </a:t>
                      </a:r>
                      <a:r>
                        <a:rPr lang="ru-RU" sz="1100" b="1" dirty="0" err="1" smtClean="0">
                          <a:effectLst/>
                        </a:rPr>
                        <a:t>базасы</a:t>
                      </a:r>
                      <a:r>
                        <a:rPr lang="ru-RU" sz="1100" b="1" dirty="0" smtClean="0">
                          <a:effectLst/>
                        </a:rPr>
                        <a:t> (АРБ)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762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089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2 516 714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dirty="0" smtClean="0">
                          <a:effectLst/>
                        </a:rPr>
                        <a:t>Энергия </a:t>
                      </a:r>
                      <a:r>
                        <a:rPr lang="ru-RU" sz="1100" dirty="0" err="1" smtClean="0">
                          <a:effectLst/>
                        </a:rPr>
                        <a:t>түрлері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арасында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қайта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бөлу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есебінен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өткізілген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жылуға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коэффициенттің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өсуі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dirty="0" err="1" smtClean="0">
                          <a:effectLst/>
                        </a:rPr>
                        <a:t>Барлық</a:t>
                      </a:r>
                      <a:r>
                        <a:rPr lang="ru-RU" sz="1100" b="1" dirty="0" smtClean="0">
                          <a:effectLst/>
                        </a:rPr>
                        <a:t> </a:t>
                      </a:r>
                      <a:r>
                        <a:rPr lang="ru-RU" sz="1100" b="1" dirty="0" err="1" smtClean="0">
                          <a:effectLst/>
                        </a:rPr>
                        <a:t>кірістер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934</a:t>
                      </a:r>
                      <a:r>
                        <a:rPr lang="ru-RU" sz="11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1 027 938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r>
                        <a:rPr lang="en-US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dirty="0" err="1" smtClean="0">
                          <a:effectLst/>
                        </a:rPr>
                        <a:t>Іске</a:t>
                      </a:r>
                      <a:r>
                        <a:rPr lang="ru-RU" sz="1100" b="1" dirty="0" smtClean="0">
                          <a:effectLst/>
                        </a:rPr>
                        <a:t> </a:t>
                      </a:r>
                      <a:r>
                        <a:rPr lang="ru-RU" sz="1100" b="1" dirty="0" err="1" smtClean="0">
                          <a:effectLst/>
                        </a:rPr>
                        <a:t>асырудың</a:t>
                      </a:r>
                      <a:r>
                        <a:rPr lang="ru-RU" sz="1100" b="1" dirty="0" smtClean="0">
                          <a:effectLst/>
                        </a:rPr>
                        <a:t> </a:t>
                      </a:r>
                      <a:r>
                        <a:rPr lang="ru-RU" sz="1100" b="1" dirty="0" err="1" smtClean="0">
                          <a:effectLst/>
                        </a:rPr>
                        <a:t>нақты</a:t>
                      </a:r>
                      <a:r>
                        <a:rPr lang="ru-RU" sz="1100" b="1" dirty="0" smtClean="0">
                          <a:effectLst/>
                        </a:rPr>
                        <a:t> </a:t>
                      </a:r>
                      <a:r>
                        <a:rPr lang="ru-RU" sz="1100" b="1" dirty="0" err="1" smtClean="0">
                          <a:effectLst/>
                        </a:rPr>
                        <a:t>көлеміне</a:t>
                      </a:r>
                      <a:r>
                        <a:rPr lang="ru-RU" sz="1100" b="1" dirty="0" smtClean="0">
                          <a:effectLst/>
                        </a:rPr>
                        <a:t> </a:t>
                      </a:r>
                      <a:r>
                        <a:rPr lang="ru-RU" sz="1100" b="1" dirty="0" err="1" smtClean="0">
                          <a:effectLst/>
                        </a:rPr>
                        <a:t>сәйкес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dirty="0" err="1" smtClean="0">
                          <a:effectLst/>
                        </a:rPr>
                        <a:t>Жылу</a:t>
                      </a:r>
                      <a:r>
                        <a:rPr lang="ru-RU" sz="1100" b="1" dirty="0" smtClean="0">
                          <a:effectLst/>
                        </a:rPr>
                        <a:t> </a:t>
                      </a:r>
                      <a:r>
                        <a:rPr lang="ru-RU" sz="1100" b="1" dirty="0" err="1" smtClean="0">
                          <a:effectLst/>
                        </a:rPr>
                        <a:t>энергиясын</a:t>
                      </a:r>
                      <a:r>
                        <a:rPr lang="ru-RU" sz="1100" b="1" dirty="0" smtClean="0">
                          <a:effectLst/>
                        </a:rPr>
                        <a:t> </a:t>
                      </a:r>
                      <a:r>
                        <a:rPr lang="ru-RU" sz="1100" b="1" dirty="0" err="1" smtClean="0">
                          <a:effectLst/>
                        </a:rPr>
                        <a:t>өткізу</a:t>
                      </a:r>
                      <a:r>
                        <a:rPr lang="ru-RU" sz="1100" b="1" dirty="0" smtClean="0">
                          <a:effectLst/>
                        </a:rPr>
                        <a:t> </a:t>
                      </a:r>
                      <a:r>
                        <a:rPr lang="ru-RU" sz="1100" b="1" dirty="0" err="1" smtClean="0">
                          <a:effectLst/>
                        </a:rPr>
                        <a:t>көлемі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Гкал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1 341,939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713,212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r>
                        <a:rPr lang="en-US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dirty="0" err="1" smtClean="0">
                          <a:effectLst/>
                        </a:rPr>
                        <a:t>Тұтынушылардың</a:t>
                      </a:r>
                      <a:r>
                        <a:rPr lang="ru-RU" sz="1100" b="1" dirty="0" smtClean="0">
                          <a:effectLst/>
                        </a:rPr>
                        <a:t> </a:t>
                      </a:r>
                      <a:r>
                        <a:rPr lang="ru-RU" sz="1100" b="1" dirty="0" err="1" smtClean="0">
                          <a:effectLst/>
                        </a:rPr>
                        <a:t>нақты</a:t>
                      </a:r>
                      <a:r>
                        <a:rPr lang="ru-RU" sz="1100" b="1" dirty="0" smtClean="0">
                          <a:effectLst/>
                        </a:rPr>
                        <a:t> </a:t>
                      </a:r>
                      <a:r>
                        <a:rPr lang="ru-RU" sz="1100" b="1" dirty="0" err="1" smtClean="0">
                          <a:effectLst/>
                        </a:rPr>
                        <a:t>өтінімдері</a:t>
                      </a:r>
                      <a:r>
                        <a:rPr lang="ru-RU" sz="1100" b="1" dirty="0" smtClean="0">
                          <a:effectLst/>
                        </a:rPr>
                        <a:t> </a:t>
                      </a:r>
                      <a:r>
                        <a:rPr lang="ru-RU" sz="1100" b="1" dirty="0" err="1" smtClean="0">
                          <a:effectLst/>
                        </a:rPr>
                        <a:t>бойынша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28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VIII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dirty="0" smtClean="0">
                          <a:effectLst/>
                        </a:rPr>
                        <a:t>Тариф, ҚҚС </a:t>
                      </a:r>
                      <a:r>
                        <a:rPr lang="ru-RU" sz="1100" b="1" dirty="0" err="1" smtClean="0">
                          <a:effectLst/>
                        </a:rPr>
                        <a:t>есебінсіз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/Гкал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441,28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1 441,28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82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286988"/>
              </p:ext>
            </p:extLst>
          </p:nvPr>
        </p:nvGraphicFramePr>
        <p:xfrm>
          <a:off x="1955" y="-789353"/>
          <a:ext cx="1954" cy="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3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4" cy="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err="1"/>
              <a:t>Реттелетін</a:t>
            </a:r>
            <a:r>
              <a:rPr lang="ru-RU" dirty="0"/>
              <a:t> </a:t>
            </a:r>
            <a:r>
              <a:rPr lang="ru-RU" dirty="0" err="1"/>
              <a:t>қызметтердің</a:t>
            </a:r>
            <a:r>
              <a:rPr lang="ru-RU" dirty="0"/>
              <a:t> </a:t>
            </a:r>
            <a:r>
              <a:rPr lang="ru-RU" dirty="0" err="1"/>
              <a:t>сапасы</a:t>
            </a:r>
            <a:r>
              <a:rPr lang="ru-RU" dirty="0"/>
              <a:t> мен </a:t>
            </a:r>
            <a:r>
              <a:rPr lang="ru-RU" dirty="0" err="1"/>
              <a:t>сенімділігі</a:t>
            </a:r>
            <a:r>
              <a:rPr lang="ru-RU" dirty="0"/>
              <a:t> </a:t>
            </a:r>
            <a:r>
              <a:rPr lang="ru-RU" dirty="0" err="1"/>
              <a:t>көрсеткіштерінің</a:t>
            </a:r>
            <a:r>
              <a:rPr lang="ru-RU" dirty="0"/>
              <a:t> </a:t>
            </a:r>
            <a:r>
              <a:rPr lang="ru-RU" dirty="0" err="1"/>
              <a:t>сақталуы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2025 </a:t>
            </a:r>
            <a:r>
              <a:rPr lang="ru-RU" dirty="0" err="1"/>
              <a:t>жылдың</a:t>
            </a:r>
            <a:r>
              <a:rPr lang="ru-RU" dirty="0"/>
              <a:t> 1 </a:t>
            </a:r>
            <a:r>
              <a:rPr lang="ru-RU" dirty="0" err="1"/>
              <a:t>жартыжылдығының</a:t>
            </a:r>
            <a:r>
              <a:rPr lang="ru-RU" dirty="0"/>
              <a:t> </a:t>
            </a:r>
            <a:r>
              <a:rPr lang="ru-RU" dirty="0" err="1"/>
              <a:t>қорытындылары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тиімділігінің</a:t>
            </a:r>
            <a:r>
              <a:rPr lang="ru-RU" dirty="0"/>
              <a:t> </a:t>
            </a:r>
            <a:r>
              <a:rPr lang="ru-RU" dirty="0" err="1"/>
              <a:t>көрсеткіштеріне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жеткізу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5205" y="845861"/>
            <a:ext cx="10867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1400" dirty="0">
                <a:latin typeface="+mn-lt"/>
              </a:rPr>
              <a:t>«Алюминий Казахстана» АҚ </a:t>
            </a:r>
            <a:r>
              <a:rPr lang="ru-RU" sz="1400" dirty="0" err="1">
                <a:latin typeface="+mn-lt"/>
              </a:rPr>
              <a:t>үшін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реттелетін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қызметтердің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сапасы</a:t>
            </a:r>
            <a:r>
              <a:rPr lang="ru-RU" sz="1400" dirty="0">
                <a:latin typeface="+mn-lt"/>
              </a:rPr>
              <a:t> мен </a:t>
            </a:r>
            <a:r>
              <a:rPr lang="ru-RU" sz="1400" dirty="0" err="1">
                <a:latin typeface="+mn-lt"/>
              </a:rPr>
              <a:t>сенімділігінің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көрсеткіштері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және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қызмет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тиімділігінің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көрсеткіштері</a:t>
            </a:r>
            <a:r>
              <a:rPr lang="ru-RU" sz="1400" dirty="0">
                <a:latin typeface="+mn-lt"/>
              </a:rPr>
              <a:t> </a:t>
            </a:r>
            <a:r>
              <a:rPr lang="ru-RU" sz="1400" b="1" dirty="0" err="1">
                <a:latin typeface="+mn-lt"/>
              </a:rPr>
              <a:t>әзірленбеген</a:t>
            </a:r>
            <a:r>
              <a:rPr lang="ru-RU" sz="1400" b="1" dirty="0">
                <a:latin typeface="+mn-lt"/>
              </a:rPr>
              <a:t> </a:t>
            </a:r>
            <a:r>
              <a:rPr lang="ru-RU" sz="1400" b="1" dirty="0" err="1">
                <a:latin typeface="+mn-lt"/>
              </a:rPr>
              <a:t>және</a:t>
            </a:r>
            <a:r>
              <a:rPr lang="ru-RU" sz="1400" b="1" dirty="0">
                <a:latin typeface="+mn-lt"/>
              </a:rPr>
              <a:t> </a:t>
            </a:r>
            <a:r>
              <a:rPr lang="ru-RU" sz="1400" b="1" dirty="0" err="1">
                <a:latin typeface="+mn-lt"/>
              </a:rPr>
              <a:t>бекітілмеген</a:t>
            </a:r>
            <a:r>
              <a:rPr lang="ru-RU" sz="1400" b="1" dirty="0">
                <a:latin typeface="+mn-lt"/>
              </a:rPr>
              <a:t>. </a:t>
            </a:r>
            <a:endParaRPr lang="ru-RU" sz="1400" b="1" dirty="0" smtClean="0">
              <a:latin typeface="+mn-lt"/>
            </a:endParaRPr>
          </a:p>
          <a:p>
            <a:pPr indent="361950" algn="just"/>
            <a:r>
              <a:rPr lang="ru-RU" sz="1400" dirty="0" err="1" smtClean="0">
                <a:latin typeface="+mn-lt"/>
              </a:rPr>
              <a:t>Көрсеткіштерге</a:t>
            </a:r>
            <a:r>
              <a:rPr lang="ru-RU" sz="1400" dirty="0" smtClean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қол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жеткізуді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бағалау</a:t>
            </a:r>
            <a:r>
              <a:rPr lang="ru-RU" sz="1400" dirty="0">
                <a:latin typeface="+mn-lt"/>
              </a:rPr>
              <a:t> 2025 </a:t>
            </a:r>
            <a:r>
              <a:rPr lang="ru-RU" sz="1400" dirty="0" err="1">
                <a:latin typeface="+mn-lt"/>
              </a:rPr>
              <a:t>жылдың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қорытындысы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бойынша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бекітілген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инвестициялық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бағдарламада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көзделген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іс-шараларды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орындау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нәтижелері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бойынша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жүзеге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асырылады</a:t>
            </a:r>
            <a:r>
              <a:rPr lang="ru-RU" sz="1400" dirty="0">
                <a:latin typeface="+mn-lt"/>
              </a:rPr>
              <a:t>.</a:t>
            </a:r>
            <a:endParaRPr lang="ru-RU" sz="1400" dirty="0">
              <a:solidFill>
                <a:prstClr val="black"/>
              </a:solidFill>
              <a:latin typeface="+mn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546172"/>
              </p:ext>
            </p:extLst>
          </p:nvPr>
        </p:nvGraphicFramePr>
        <p:xfrm>
          <a:off x="416828" y="1742336"/>
          <a:ext cx="11474809" cy="18692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9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585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92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43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18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9770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9588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70845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Р.с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.№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8575" marB="2857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 dirty="0" smtClean="0">
                          <a:effectLst/>
                        </a:rPr>
                        <a:t>Сапа </a:t>
                      </a:r>
                      <a:r>
                        <a:rPr lang="ru-RU" sz="900" dirty="0" err="1" smtClean="0">
                          <a:effectLst/>
                        </a:rPr>
                        <a:t>және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сенімділік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көрсеткіші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8575" marB="2857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 dirty="0" smtClean="0">
                          <a:effectLst/>
                        </a:rPr>
                        <a:t>2024 </a:t>
                      </a:r>
                      <a:r>
                        <a:rPr lang="ru-RU" sz="900" dirty="0" err="1" smtClean="0">
                          <a:effectLst/>
                        </a:rPr>
                        <a:t>жылғы</a:t>
                      </a:r>
                      <a:r>
                        <a:rPr lang="ru-RU" sz="900" dirty="0" smtClean="0">
                          <a:effectLst/>
                        </a:rPr>
                        <a:t> факт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8575" marB="2857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 dirty="0" smtClean="0">
                          <a:effectLst/>
                        </a:rPr>
                        <a:t>2025 </a:t>
                      </a:r>
                      <a:r>
                        <a:rPr lang="ru-RU" sz="900" dirty="0" err="1" smtClean="0">
                          <a:effectLst/>
                        </a:rPr>
                        <a:t>жылға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жоспар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8575" marB="2857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 smtClean="0">
                          <a:effectLst/>
                        </a:rPr>
                        <a:t>2025 </a:t>
                      </a:r>
                      <a:r>
                        <a:rPr lang="ru-RU" sz="900" dirty="0" err="1" smtClean="0">
                          <a:effectLst/>
                        </a:rPr>
                        <a:t>жылдың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бірінші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жартыжылдығының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фактісі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8575" marB="2857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 dirty="0" err="1" smtClean="0">
                          <a:effectLst/>
                        </a:rPr>
                        <a:t>Сенімділік</a:t>
                      </a:r>
                      <a:r>
                        <a:rPr lang="ru-RU" sz="900" dirty="0" smtClean="0">
                          <a:effectLst/>
                        </a:rPr>
                        <a:t> пен сапа </a:t>
                      </a:r>
                      <a:r>
                        <a:rPr lang="ru-RU" sz="900" dirty="0" err="1" smtClean="0">
                          <a:effectLst/>
                        </a:rPr>
                        <a:t>көрсеткіштерінің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сақталуын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бағалау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8575" marB="2857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 dirty="0" err="1" smtClean="0">
                          <a:effectLst/>
                        </a:rPr>
                        <a:t>Сенімділік</a:t>
                      </a:r>
                      <a:r>
                        <a:rPr lang="ru-RU" sz="900" dirty="0" smtClean="0">
                          <a:effectLst/>
                        </a:rPr>
                        <a:t> пен сапа </a:t>
                      </a:r>
                      <a:r>
                        <a:rPr lang="ru-RU" sz="900" dirty="0" err="1" smtClean="0">
                          <a:effectLst/>
                        </a:rPr>
                        <a:t>көрсеткіштерін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сақтамаудың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себептері</a:t>
                      </a:r>
                      <a:r>
                        <a:rPr lang="ru-RU" sz="900" dirty="0" smtClean="0">
                          <a:effectLst/>
                        </a:rPr>
                        <a:t> (</a:t>
                      </a:r>
                      <a:r>
                        <a:rPr lang="ru-RU" sz="900" dirty="0" err="1" smtClean="0">
                          <a:effectLst/>
                        </a:rPr>
                        <a:t>негіздемесі</a:t>
                      </a:r>
                      <a:r>
                        <a:rPr lang="ru-RU" sz="900" dirty="0" smtClean="0">
                          <a:effectLst/>
                        </a:rPr>
                        <a:t>) 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8575" marB="2857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2859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1172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1172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1172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1172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1172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1172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11723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472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11723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dirty="0" err="1" smtClean="0">
                          <a:effectLst/>
                        </a:rPr>
                        <a:t>Өндірістік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негізгі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құралдардың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тозуы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-</a:t>
                      </a:r>
                    </a:p>
                  </a:txBody>
                  <a:tcPr marL="11723" marR="11723" marT="11723" marB="11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бекітілмеген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11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2373C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-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2373C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Көрсеткіштерге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қол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жеткізуді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бағалау</a:t>
                      </a:r>
                      <a:r>
                        <a:rPr lang="ru-RU" sz="1200" dirty="0" smtClean="0">
                          <a:effectLst/>
                        </a:rPr>
                        <a:t> 2025 </a:t>
                      </a:r>
                      <a:r>
                        <a:rPr lang="ru-RU" sz="1200" dirty="0" err="1" smtClean="0">
                          <a:effectLst/>
                        </a:rPr>
                        <a:t>жылдың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қорытындысы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бойынша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бекітілген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инвестициялық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бағдарламада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көзделген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іс-шараларды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орындау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нәтижелері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бойынша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жүзеге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асырылады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11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7" name="Group 488"/>
          <p:cNvGrpSpPr/>
          <p:nvPr/>
        </p:nvGrpSpPr>
        <p:grpSpPr>
          <a:xfrm>
            <a:off x="561241" y="733719"/>
            <a:ext cx="371475" cy="371475"/>
            <a:chOff x="-2103438" y="3878264"/>
            <a:chExt cx="371475" cy="371475"/>
          </a:xfrm>
        </p:grpSpPr>
        <p:sp>
          <p:nvSpPr>
            <p:cNvPr id="9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296680"/>
              </p:ext>
            </p:extLst>
          </p:nvPr>
        </p:nvGraphicFramePr>
        <p:xfrm>
          <a:off x="496058" y="4231656"/>
          <a:ext cx="11474809" cy="2122803"/>
        </p:xfrm>
        <a:graphic>
          <a:graphicData uri="http://schemas.openxmlformats.org/drawingml/2006/table">
            <a:tbl>
              <a:tblPr/>
              <a:tblGrid>
                <a:gridCol w="304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05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75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821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21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38089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58725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595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Р.с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.№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base" latinLnBrk="0" hangingPunct="1"/>
                      <a:r>
                        <a:rPr lang="ru-RU" sz="9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Тиімділік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көрсеткіші</a:t>
                      </a:r>
                      <a:endParaRPr lang="ru-RU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base" latinLnBrk="0" hangingPunct="1"/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 </a:t>
                      </a:r>
                      <a:r>
                        <a:rPr lang="ru-RU" sz="9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жылғы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факт</a:t>
                      </a:r>
                      <a:endParaRPr lang="ru-RU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base" latinLnBrk="0" hangingPunct="1"/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 </a:t>
                      </a:r>
                      <a:r>
                        <a:rPr lang="ru-RU" sz="9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жылдың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бірінші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жартыжылдығының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жоспары</a:t>
                      </a:r>
                      <a:endParaRPr lang="ru-RU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base" latinLnBrk="0" hangingPunct="1"/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 </a:t>
                      </a:r>
                      <a:r>
                        <a:rPr lang="ru-RU" sz="9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жылдың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бірінші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жартыжылдығының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фактісі</a:t>
                      </a:r>
                      <a:endParaRPr lang="ru-RU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base" latinLnBrk="0" hangingPunct="1"/>
                      <a:r>
                        <a:rPr lang="ru-RU" sz="9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Тиімділік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көрсеткіштеріне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қол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жеткізуді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бағалау</a:t>
                      </a:r>
                      <a:endParaRPr lang="ru-RU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base" latinLnBrk="0" hangingPunct="1"/>
                      <a:r>
                        <a:rPr lang="ru-RU" sz="9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Тиімділік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көрсеткіштеріне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қол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жеткізбеу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себептері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9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негіздемесі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ru-RU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2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5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Негізгі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құралдардың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тозуын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азайту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723" marR="11723" marT="11723" marB="1172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1172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бекітілмеген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1172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effectLst/>
                        </a:rPr>
                        <a:t>Көрсеткіштерге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қол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жеткізуді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бағалау</a:t>
                      </a:r>
                      <a:r>
                        <a:rPr lang="ru-RU" sz="1200" dirty="0" smtClean="0">
                          <a:effectLst/>
                        </a:rPr>
                        <a:t> 2025 </a:t>
                      </a:r>
                      <a:r>
                        <a:rPr lang="ru-RU" sz="1200" dirty="0" err="1" smtClean="0">
                          <a:effectLst/>
                        </a:rPr>
                        <a:t>жылдың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қорытындысы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бойынша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бекітілген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инвестициялық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бағдарламада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көзделген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іс-шараларды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орындау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нәтижелері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бойынша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жүзеге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асырылады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2373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531361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9516" y="5113778"/>
            <a:ext cx="2610075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2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6108498"/>
              </p:ext>
            </p:extLst>
          </p:nvPr>
        </p:nvGraphicFramePr>
        <p:xfrm>
          <a:off x="1955" y="-789353"/>
          <a:ext cx="1954" cy="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2" name="Слайд think-cell" r:id="rId23" imgW="395" imgH="396" progId="TCLayout.ActiveDocument.1">
                  <p:embed/>
                </p:oleObj>
              </mc:Choice>
              <mc:Fallback>
                <p:oleObj name="Слайд think-cell" r:id="rId23" imgW="395" imgH="396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4" cy="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-791308"/>
            <a:ext cx="195385" cy="195385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dirty="0" err="1" smtClean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2025 </a:t>
            </a:r>
            <a:r>
              <a:rPr lang="ru-RU" dirty="0" err="1"/>
              <a:t>жылдың</a:t>
            </a:r>
            <a:r>
              <a:rPr lang="ru-RU" dirty="0"/>
              <a:t> 1 </a:t>
            </a:r>
            <a:r>
              <a:rPr lang="ru-RU" dirty="0" err="1"/>
              <a:t>жартыжылдығының</a:t>
            </a:r>
            <a:r>
              <a:rPr lang="ru-RU" dirty="0"/>
              <a:t> </a:t>
            </a:r>
            <a:r>
              <a:rPr lang="ru-RU" dirty="0" err="1"/>
              <a:t>қорытындысы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қызметтің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қаржы-экономикалық</a:t>
            </a:r>
            <a:r>
              <a:rPr lang="ru-RU" dirty="0"/>
              <a:t> </a:t>
            </a:r>
            <a:r>
              <a:rPr lang="ru-RU" dirty="0" err="1"/>
              <a:t>көрсеткіштері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ұсынылған</a:t>
            </a:r>
            <a:r>
              <a:rPr lang="ru-RU" dirty="0"/>
              <a:t> </a:t>
            </a:r>
            <a:r>
              <a:rPr lang="ru-RU" dirty="0" err="1"/>
              <a:t>реттеліп</a:t>
            </a:r>
            <a:r>
              <a:rPr lang="ru-RU" dirty="0"/>
              <a:t> </a:t>
            </a:r>
            <a:r>
              <a:rPr lang="ru-RU" dirty="0" err="1"/>
              <a:t>көрсетілетін</a:t>
            </a:r>
            <a:r>
              <a:rPr lang="ru-RU" dirty="0"/>
              <a:t> </a:t>
            </a:r>
            <a:r>
              <a:rPr lang="ru-RU" dirty="0" err="1"/>
              <a:t>қызметтердің</a:t>
            </a:r>
            <a:r>
              <a:rPr lang="ru-RU" dirty="0"/>
              <a:t> </a:t>
            </a:r>
            <a:r>
              <a:rPr lang="ru-RU" dirty="0" err="1"/>
              <a:t>көлемі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en-US" b="0" i="1" dirty="0"/>
          </a:p>
        </p:txBody>
      </p:sp>
      <p:sp>
        <p:nvSpPr>
          <p:cNvPr id="31" name="Freeform 140"/>
          <p:cNvSpPr/>
          <p:nvPr/>
        </p:nvSpPr>
        <p:spPr>
          <a:xfrm>
            <a:off x="444501" y="1465263"/>
            <a:ext cx="5208954" cy="4248150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200" dirty="0" err="1" smtClean="0">
                <a:solidFill>
                  <a:schemeClr val="accent1"/>
                </a:solidFill>
              </a:rPr>
              <a:t>көрсеткіштер</a:t>
            </a:r>
            <a:endParaRPr lang="da-DK" sz="1200" dirty="0">
              <a:solidFill>
                <a:schemeClr val="accent1"/>
              </a:solidFill>
            </a:endParaRPr>
          </a:p>
        </p:txBody>
      </p:sp>
      <p:graphicFrame>
        <p:nvGraphicFramePr>
          <p:cNvPr id="77" name="Chart 3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585062226"/>
              </p:ext>
            </p:extLst>
          </p:nvPr>
        </p:nvGraphicFramePr>
        <p:xfrm>
          <a:off x="2268538" y="2193925"/>
          <a:ext cx="3211512" cy="1423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graphicFrame>
        <p:nvGraphicFramePr>
          <p:cNvPr id="81" name="Chart 3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59007330"/>
              </p:ext>
            </p:extLst>
          </p:nvPr>
        </p:nvGraphicFramePr>
        <p:xfrm>
          <a:off x="2268538" y="1498600"/>
          <a:ext cx="2409825" cy="890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608013" y="1741303"/>
            <a:ext cx="1524000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err="1"/>
              <a:t>Көрсетілетін</a:t>
            </a:r>
            <a:r>
              <a:rPr lang="ru-RU" sz="1200" dirty="0"/>
              <a:t> </a:t>
            </a:r>
            <a:r>
              <a:rPr lang="ru-RU" sz="1200" dirty="0" err="1"/>
              <a:t>қызметтер</a:t>
            </a:r>
            <a:r>
              <a:rPr lang="ru-RU" sz="1200" dirty="0"/>
              <a:t> </a:t>
            </a:r>
            <a:r>
              <a:rPr lang="ru-RU" sz="1200" dirty="0" err="1"/>
              <a:t>көлемі</a:t>
            </a:r>
            <a:r>
              <a:rPr lang="ru-RU" sz="1200" dirty="0"/>
              <a:t>, </a:t>
            </a:r>
            <a:r>
              <a:rPr lang="ru-RU" sz="1200" dirty="0" err="1"/>
              <a:t>мың</a:t>
            </a:r>
            <a:r>
              <a:rPr lang="ru-RU" sz="1200" dirty="0"/>
              <a:t> Гкал</a:t>
            </a:r>
            <a:endParaRPr lang="ru-RU" sz="1200" dirty="0"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0075" y="2562730"/>
            <a:ext cx="166846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err="1" smtClean="0">
                <a:latin typeface="+mn-lt"/>
              </a:rPr>
              <a:t>Табыс</a:t>
            </a:r>
            <a:r>
              <a:rPr lang="ru-RU" sz="1200" dirty="0" smtClean="0">
                <a:latin typeface="+mn-lt"/>
              </a:rPr>
              <a:t>, млн. </a:t>
            </a:r>
            <a:r>
              <a:rPr lang="ru-RU" sz="1200" dirty="0" err="1" smtClean="0">
                <a:latin typeface="+mn-lt"/>
              </a:rPr>
              <a:t>теңге</a:t>
            </a:r>
            <a:endParaRPr lang="ru-RU" sz="1200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8013" y="3069861"/>
            <a:ext cx="1524000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err="1" smtClean="0">
                <a:latin typeface="+mn-lt"/>
              </a:rPr>
              <a:t>Шығындар</a:t>
            </a:r>
            <a:r>
              <a:rPr lang="ru-RU" sz="1200" dirty="0" smtClean="0">
                <a:latin typeface="+mn-lt"/>
              </a:rPr>
              <a:t>, млн. </a:t>
            </a:r>
            <a:r>
              <a:rPr lang="ru-RU" sz="1200" dirty="0" err="1" smtClean="0">
                <a:latin typeface="+mn-lt"/>
              </a:rPr>
              <a:t>теңге</a:t>
            </a:r>
            <a:endParaRPr lang="ru-RU" sz="12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4838" y="4438497"/>
            <a:ext cx="1506538" cy="369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err="1" smtClean="0">
                <a:latin typeface="+mn-lt"/>
              </a:rPr>
              <a:t>Өзіндік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err="1" smtClean="0">
                <a:latin typeface="+mn-lt"/>
              </a:rPr>
              <a:t>құны</a:t>
            </a:r>
            <a:r>
              <a:rPr lang="ru-RU" sz="1200" dirty="0" smtClean="0">
                <a:latin typeface="+mn-lt"/>
              </a:rPr>
              <a:t>, </a:t>
            </a:r>
          </a:p>
          <a:p>
            <a:r>
              <a:rPr lang="ru-RU" sz="1200" dirty="0" err="1" smtClean="0">
                <a:latin typeface="+mn-lt"/>
              </a:rPr>
              <a:t>теңге</a:t>
            </a:r>
            <a:r>
              <a:rPr lang="ru-RU" sz="1200" dirty="0" smtClean="0">
                <a:latin typeface="+mn-lt"/>
              </a:rPr>
              <a:t>/ Гкал</a:t>
            </a:r>
            <a:endParaRPr lang="ru-RU" sz="1200" dirty="0"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6900" y="3818743"/>
            <a:ext cx="152876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err="1" smtClean="0">
                <a:latin typeface="+mn-lt"/>
              </a:rPr>
              <a:t>Шығын</a:t>
            </a:r>
            <a:r>
              <a:rPr lang="ru-RU" sz="1200" dirty="0" smtClean="0">
                <a:latin typeface="+mn-lt"/>
              </a:rPr>
              <a:t>, млн. </a:t>
            </a:r>
            <a:r>
              <a:rPr lang="ru-RU" sz="1200" dirty="0" err="1" smtClean="0">
                <a:latin typeface="+mn-lt"/>
              </a:rPr>
              <a:t>теңге</a:t>
            </a:r>
            <a:endParaRPr lang="ru-RU" sz="1200" dirty="0">
              <a:latin typeface="+mn-lt"/>
            </a:endParaRPr>
          </a:p>
        </p:txBody>
      </p:sp>
      <p:graphicFrame>
        <p:nvGraphicFramePr>
          <p:cNvPr id="68" name="Chart 3"/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750667166"/>
              </p:ext>
            </p:extLst>
          </p:nvPr>
        </p:nvGraphicFramePr>
        <p:xfrm>
          <a:off x="1492250" y="4772025"/>
          <a:ext cx="2960688" cy="106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600075" y="5202238"/>
            <a:ext cx="1522413" cy="18415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Тариф, </a:t>
            </a:r>
            <a:r>
              <a:rPr lang="ru-RU" sz="1200" dirty="0" err="1" smtClean="0">
                <a:latin typeface="+mn-lt"/>
              </a:rPr>
              <a:t>теңге</a:t>
            </a:r>
            <a:r>
              <a:rPr lang="ru-RU" sz="1200" dirty="0" smtClean="0">
                <a:latin typeface="+mn-lt"/>
              </a:rPr>
              <a:t>/ Гкал</a:t>
            </a:r>
            <a:endParaRPr lang="ru-RU" sz="1200" dirty="0">
              <a:latin typeface="+mn-lt"/>
            </a:endParaRPr>
          </a:p>
        </p:txBody>
      </p:sp>
      <p:graphicFrame>
        <p:nvGraphicFramePr>
          <p:cNvPr id="69" name="Chart 3"/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326737455"/>
              </p:ext>
            </p:extLst>
          </p:nvPr>
        </p:nvGraphicFramePr>
        <p:xfrm>
          <a:off x="1908175" y="4156075"/>
          <a:ext cx="2643188" cy="92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graphicFrame>
        <p:nvGraphicFramePr>
          <p:cNvPr id="70" name="Chart 3"/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665644663"/>
              </p:ext>
            </p:extLst>
          </p:nvPr>
        </p:nvGraphicFramePr>
        <p:xfrm>
          <a:off x="1868488" y="3484563"/>
          <a:ext cx="2166937" cy="903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sp>
        <p:nvSpPr>
          <p:cNvPr id="72" name="Rectangle 119"/>
          <p:cNvSpPr/>
          <p:nvPr/>
        </p:nvSpPr>
        <p:spPr>
          <a:xfrm>
            <a:off x="-1587" y="6014105"/>
            <a:ext cx="12192000" cy="514581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err="1"/>
              <a:t>Қолданыстағы</a:t>
            </a:r>
            <a:r>
              <a:rPr lang="ru-RU" dirty="0"/>
              <a:t> тариф </a:t>
            </a:r>
            <a:r>
              <a:rPr lang="ru-RU" dirty="0" err="1"/>
              <a:t>реттелетін</a:t>
            </a:r>
            <a:r>
              <a:rPr lang="ru-RU" dirty="0"/>
              <a:t> </a:t>
            </a:r>
            <a:r>
              <a:rPr lang="ru-RU" dirty="0" err="1"/>
              <a:t>қызметтердің</a:t>
            </a:r>
            <a:r>
              <a:rPr lang="ru-RU" dirty="0"/>
              <a:t> </a:t>
            </a:r>
            <a:r>
              <a:rPr lang="ru-RU" dirty="0" err="1"/>
              <a:t>шығындарын</a:t>
            </a:r>
            <a:r>
              <a:rPr lang="ru-RU" dirty="0"/>
              <a:t> </a:t>
            </a:r>
            <a:r>
              <a:rPr lang="ru-RU" dirty="0" err="1"/>
              <a:t>өтемейді</a:t>
            </a:r>
            <a:r>
              <a:rPr lang="ru-RU" dirty="0" smtClean="0"/>
              <a:t>. </a:t>
            </a:r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17499" y="1343750"/>
            <a:ext cx="5472000" cy="0"/>
          </a:xfrm>
          <a:prstGeom prst="lin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0" name="TextBox 49"/>
          <p:cNvSpPr txBox="1"/>
          <p:nvPr/>
        </p:nvSpPr>
        <p:spPr>
          <a:xfrm>
            <a:off x="710787" y="1070700"/>
            <a:ext cx="4765778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err="1">
                <a:solidFill>
                  <a:schemeClr val="accent1"/>
                </a:solidFill>
                <a:latin typeface="+mn-lt"/>
              </a:rPr>
              <a:t>Негізгі</a:t>
            </a:r>
            <a:r>
              <a:rPr lang="ru-RU" sz="14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+mn-lt"/>
              </a:rPr>
              <a:t>қаржылық-экономикалық</a:t>
            </a:r>
            <a:r>
              <a:rPr lang="ru-RU" sz="14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+mn-lt"/>
              </a:rPr>
              <a:t>көрсеткіштер</a:t>
            </a:r>
            <a:endParaRPr lang="ru-RU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01868" y="1091338"/>
            <a:ext cx="5191432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Көрсетілген</a:t>
            </a:r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реттеліп</a:t>
            </a:r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көрсетілетін</a:t>
            </a:r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қызметтердің</a:t>
            </a:r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көлемі</a:t>
            </a:r>
            <a:endParaRPr lang="ru-RU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6388918" y="1343750"/>
            <a:ext cx="5472000" cy="0"/>
          </a:xfrm>
          <a:prstGeom prst="lin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3" name="Group 3407"/>
          <p:cNvGrpSpPr/>
          <p:nvPr/>
        </p:nvGrpSpPr>
        <p:grpSpPr>
          <a:xfrm>
            <a:off x="317499" y="973863"/>
            <a:ext cx="369887" cy="369888"/>
            <a:chOff x="6277590" y="1074738"/>
            <a:chExt cx="369887" cy="369888"/>
          </a:xfrm>
          <a:solidFill>
            <a:schemeClr val="tx2"/>
          </a:solidFill>
        </p:grpSpPr>
        <p:sp>
          <p:nvSpPr>
            <p:cNvPr id="54" name="Freeform 2647"/>
            <p:cNvSpPr>
              <a:spLocks noEditPoints="1"/>
            </p:cNvSpPr>
            <p:nvPr/>
          </p:nvSpPr>
          <p:spPr bwMode="auto">
            <a:xfrm>
              <a:off x="6301402" y="1098551"/>
              <a:ext cx="61913" cy="63500"/>
            </a:xfrm>
            <a:custGeom>
              <a:avLst/>
              <a:gdLst>
                <a:gd name="T0" fmla="*/ 24 w 48"/>
                <a:gd name="T1" fmla="*/ 48 h 48"/>
                <a:gd name="T2" fmla="*/ 48 w 48"/>
                <a:gd name="T3" fmla="*/ 24 h 48"/>
                <a:gd name="T4" fmla="*/ 24 w 48"/>
                <a:gd name="T5" fmla="*/ 0 h 48"/>
                <a:gd name="T6" fmla="*/ 0 w 48"/>
                <a:gd name="T7" fmla="*/ 24 h 48"/>
                <a:gd name="T8" fmla="*/ 24 w 48"/>
                <a:gd name="T9" fmla="*/ 48 h 48"/>
                <a:gd name="T10" fmla="*/ 24 w 48"/>
                <a:gd name="T11" fmla="*/ 9 h 48"/>
                <a:gd name="T12" fmla="*/ 39 w 48"/>
                <a:gd name="T13" fmla="*/ 24 h 48"/>
                <a:gd name="T14" fmla="*/ 24 w 48"/>
                <a:gd name="T15" fmla="*/ 39 h 48"/>
                <a:gd name="T16" fmla="*/ 9 w 48"/>
                <a:gd name="T17" fmla="*/ 24 h 48"/>
                <a:gd name="T18" fmla="*/ 24 w 48"/>
                <a:gd name="T1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38" y="48"/>
                    <a:pt x="48" y="37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9"/>
                  </a:moveTo>
                  <a:cubicBezTo>
                    <a:pt x="33" y="9"/>
                    <a:pt x="39" y="16"/>
                    <a:pt x="39" y="24"/>
                  </a:cubicBezTo>
                  <a:cubicBezTo>
                    <a:pt x="39" y="32"/>
                    <a:pt x="33" y="39"/>
                    <a:pt x="24" y="39"/>
                  </a:cubicBezTo>
                  <a:cubicBezTo>
                    <a:pt x="16" y="39"/>
                    <a:pt x="9" y="32"/>
                    <a:pt x="9" y="24"/>
                  </a:cubicBezTo>
                  <a:cubicBezTo>
                    <a:pt x="9" y="16"/>
                    <a:pt x="16" y="9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648"/>
            <p:cNvSpPr>
              <a:spLocks noEditPoints="1"/>
            </p:cNvSpPr>
            <p:nvPr/>
          </p:nvSpPr>
          <p:spPr bwMode="auto">
            <a:xfrm>
              <a:off x="6277590" y="1328738"/>
              <a:ext cx="88900" cy="88900"/>
            </a:xfrm>
            <a:custGeom>
              <a:avLst/>
              <a:gdLst>
                <a:gd name="T0" fmla="*/ 34 w 68"/>
                <a:gd name="T1" fmla="*/ 0 h 68"/>
                <a:gd name="T2" fmla="*/ 0 w 68"/>
                <a:gd name="T3" fmla="*/ 34 h 68"/>
                <a:gd name="T4" fmla="*/ 34 w 68"/>
                <a:gd name="T5" fmla="*/ 68 h 68"/>
                <a:gd name="T6" fmla="*/ 68 w 68"/>
                <a:gd name="T7" fmla="*/ 34 h 68"/>
                <a:gd name="T8" fmla="*/ 34 w 68"/>
                <a:gd name="T9" fmla="*/ 0 h 68"/>
                <a:gd name="T10" fmla="*/ 34 w 68"/>
                <a:gd name="T11" fmla="*/ 59 h 68"/>
                <a:gd name="T12" fmla="*/ 9 w 68"/>
                <a:gd name="T13" fmla="*/ 34 h 68"/>
                <a:gd name="T14" fmla="*/ 34 w 68"/>
                <a:gd name="T15" fmla="*/ 9 h 68"/>
                <a:gd name="T16" fmla="*/ 59 w 68"/>
                <a:gd name="T17" fmla="*/ 34 h 68"/>
                <a:gd name="T18" fmla="*/ 34 w 68"/>
                <a:gd name="T19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8"/>
                    <a:pt x="34" y="68"/>
                  </a:cubicBezTo>
                  <a:cubicBezTo>
                    <a:pt x="53" y="68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59"/>
                  </a:moveTo>
                  <a:cubicBezTo>
                    <a:pt x="21" y="59"/>
                    <a:pt x="9" y="48"/>
                    <a:pt x="9" y="34"/>
                  </a:cubicBezTo>
                  <a:cubicBezTo>
                    <a:pt x="9" y="21"/>
                    <a:pt x="21" y="9"/>
                    <a:pt x="34" y="9"/>
                  </a:cubicBezTo>
                  <a:cubicBezTo>
                    <a:pt x="48" y="9"/>
                    <a:pt x="59" y="21"/>
                    <a:pt x="59" y="34"/>
                  </a:cubicBezTo>
                  <a:cubicBezTo>
                    <a:pt x="59" y="48"/>
                    <a:pt x="48" y="59"/>
                    <a:pt x="3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649"/>
            <p:cNvSpPr>
              <a:spLocks noEditPoints="1"/>
            </p:cNvSpPr>
            <p:nvPr/>
          </p:nvSpPr>
          <p:spPr bwMode="auto">
            <a:xfrm>
              <a:off x="6533177" y="1328738"/>
              <a:ext cx="114300" cy="115888"/>
            </a:xfrm>
            <a:custGeom>
              <a:avLst/>
              <a:gdLst>
                <a:gd name="T0" fmla="*/ 44 w 88"/>
                <a:gd name="T1" fmla="*/ 0 h 88"/>
                <a:gd name="T2" fmla="*/ 0 w 88"/>
                <a:gd name="T3" fmla="*/ 44 h 88"/>
                <a:gd name="T4" fmla="*/ 44 w 88"/>
                <a:gd name="T5" fmla="*/ 88 h 88"/>
                <a:gd name="T6" fmla="*/ 88 w 88"/>
                <a:gd name="T7" fmla="*/ 44 h 88"/>
                <a:gd name="T8" fmla="*/ 44 w 88"/>
                <a:gd name="T9" fmla="*/ 0 h 88"/>
                <a:gd name="T10" fmla="*/ 44 w 88"/>
                <a:gd name="T11" fmla="*/ 79 h 88"/>
                <a:gd name="T12" fmla="*/ 9 w 88"/>
                <a:gd name="T13" fmla="*/ 44 h 88"/>
                <a:gd name="T14" fmla="*/ 44 w 88"/>
                <a:gd name="T15" fmla="*/ 9 h 88"/>
                <a:gd name="T16" fmla="*/ 79 w 88"/>
                <a:gd name="T17" fmla="*/ 44 h 88"/>
                <a:gd name="T18" fmla="*/ 44 w 88"/>
                <a:gd name="T19" fmla="*/ 7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68" y="88"/>
                    <a:pt x="88" y="68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79"/>
                  </a:moveTo>
                  <a:cubicBezTo>
                    <a:pt x="25" y="79"/>
                    <a:pt x="9" y="63"/>
                    <a:pt x="9" y="44"/>
                  </a:cubicBezTo>
                  <a:cubicBezTo>
                    <a:pt x="9" y="25"/>
                    <a:pt x="25" y="9"/>
                    <a:pt x="44" y="9"/>
                  </a:cubicBezTo>
                  <a:cubicBezTo>
                    <a:pt x="63" y="9"/>
                    <a:pt x="79" y="25"/>
                    <a:pt x="79" y="44"/>
                  </a:cubicBezTo>
                  <a:cubicBezTo>
                    <a:pt x="79" y="63"/>
                    <a:pt x="63" y="79"/>
                    <a:pt x="44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650"/>
            <p:cNvSpPr>
              <a:spLocks noEditPoints="1"/>
            </p:cNvSpPr>
            <p:nvPr/>
          </p:nvSpPr>
          <p:spPr bwMode="auto">
            <a:xfrm>
              <a:off x="6558577" y="1074738"/>
              <a:ext cx="88900" cy="88900"/>
            </a:xfrm>
            <a:custGeom>
              <a:avLst/>
              <a:gdLst>
                <a:gd name="T0" fmla="*/ 34 w 68"/>
                <a:gd name="T1" fmla="*/ 68 h 68"/>
                <a:gd name="T2" fmla="*/ 68 w 68"/>
                <a:gd name="T3" fmla="*/ 34 h 68"/>
                <a:gd name="T4" fmla="*/ 34 w 68"/>
                <a:gd name="T5" fmla="*/ 0 h 68"/>
                <a:gd name="T6" fmla="*/ 0 w 68"/>
                <a:gd name="T7" fmla="*/ 34 h 68"/>
                <a:gd name="T8" fmla="*/ 34 w 68"/>
                <a:gd name="T9" fmla="*/ 68 h 68"/>
                <a:gd name="T10" fmla="*/ 34 w 68"/>
                <a:gd name="T11" fmla="*/ 10 h 68"/>
                <a:gd name="T12" fmla="*/ 59 w 68"/>
                <a:gd name="T13" fmla="*/ 34 h 68"/>
                <a:gd name="T14" fmla="*/ 34 w 68"/>
                <a:gd name="T15" fmla="*/ 59 h 68"/>
                <a:gd name="T16" fmla="*/ 9 w 68"/>
                <a:gd name="T17" fmla="*/ 34 h 68"/>
                <a:gd name="T18" fmla="*/ 34 w 68"/>
                <a:gd name="T19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68"/>
                  </a:moveTo>
                  <a:cubicBezTo>
                    <a:pt x="53" y="68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lose/>
                  <a:moveTo>
                    <a:pt x="34" y="10"/>
                  </a:moveTo>
                  <a:cubicBezTo>
                    <a:pt x="48" y="10"/>
                    <a:pt x="59" y="21"/>
                    <a:pt x="59" y="34"/>
                  </a:cubicBezTo>
                  <a:cubicBezTo>
                    <a:pt x="59" y="48"/>
                    <a:pt x="48" y="59"/>
                    <a:pt x="34" y="59"/>
                  </a:cubicBezTo>
                  <a:cubicBezTo>
                    <a:pt x="20" y="59"/>
                    <a:pt x="9" y="48"/>
                    <a:pt x="9" y="34"/>
                  </a:cubicBezTo>
                  <a:cubicBezTo>
                    <a:pt x="9" y="21"/>
                    <a:pt x="20" y="10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651"/>
            <p:cNvSpPr>
              <a:spLocks/>
            </p:cNvSpPr>
            <p:nvPr/>
          </p:nvSpPr>
          <p:spPr bwMode="auto">
            <a:xfrm>
              <a:off x="6361727" y="1152526"/>
              <a:ext cx="203200" cy="195263"/>
            </a:xfrm>
            <a:custGeom>
              <a:avLst/>
              <a:gdLst>
                <a:gd name="T0" fmla="*/ 108 w 157"/>
                <a:gd name="T1" fmla="*/ 119 h 150"/>
                <a:gd name="T2" fmla="*/ 133 w 157"/>
                <a:gd name="T3" fmla="*/ 144 h 150"/>
                <a:gd name="T4" fmla="*/ 136 w 157"/>
                <a:gd name="T5" fmla="*/ 145 h 150"/>
                <a:gd name="T6" fmla="*/ 139 w 157"/>
                <a:gd name="T7" fmla="*/ 144 h 150"/>
                <a:gd name="T8" fmla="*/ 139 w 157"/>
                <a:gd name="T9" fmla="*/ 138 h 150"/>
                <a:gd name="T10" fmla="*/ 114 w 157"/>
                <a:gd name="T11" fmla="*/ 113 h 150"/>
                <a:gd name="T12" fmla="*/ 129 w 157"/>
                <a:gd name="T13" fmla="*/ 79 h 150"/>
                <a:gd name="T14" fmla="*/ 125 w 157"/>
                <a:gd name="T15" fmla="*/ 74 h 150"/>
                <a:gd name="T16" fmla="*/ 120 w 157"/>
                <a:gd name="T17" fmla="*/ 78 h 150"/>
                <a:gd name="T18" fmla="*/ 66 w 157"/>
                <a:gd name="T19" fmla="*/ 126 h 150"/>
                <a:gd name="T20" fmla="*/ 39 w 157"/>
                <a:gd name="T21" fmla="*/ 119 h 150"/>
                <a:gd name="T22" fmla="*/ 39 w 157"/>
                <a:gd name="T23" fmla="*/ 119 h 150"/>
                <a:gd name="T24" fmla="*/ 37 w 157"/>
                <a:gd name="T25" fmla="*/ 118 h 150"/>
                <a:gd name="T26" fmla="*/ 12 w 157"/>
                <a:gd name="T27" fmla="*/ 72 h 150"/>
                <a:gd name="T28" fmla="*/ 66 w 157"/>
                <a:gd name="T29" fmla="*/ 17 h 150"/>
                <a:gd name="T30" fmla="*/ 117 w 157"/>
                <a:gd name="T31" fmla="*/ 55 h 150"/>
                <a:gd name="T32" fmla="*/ 123 w 157"/>
                <a:gd name="T33" fmla="*/ 58 h 150"/>
                <a:gd name="T34" fmla="*/ 126 w 157"/>
                <a:gd name="T35" fmla="*/ 52 h 150"/>
                <a:gd name="T36" fmla="*/ 122 w 157"/>
                <a:gd name="T37" fmla="*/ 42 h 150"/>
                <a:gd name="T38" fmla="*/ 155 w 157"/>
                <a:gd name="T39" fmla="*/ 9 h 150"/>
                <a:gd name="T40" fmla="*/ 155 w 157"/>
                <a:gd name="T41" fmla="*/ 2 h 150"/>
                <a:gd name="T42" fmla="*/ 149 w 157"/>
                <a:gd name="T43" fmla="*/ 2 h 150"/>
                <a:gd name="T44" fmla="*/ 117 w 157"/>
                <a:gd name="T45" fmla="*/ 34 h 150"/>
                <a:gd name="T46" fmla="*/ 66 w 157"/>
                <a:gd name="T47" fmla="*/ 8 h 150"/>
                <a:gd name="T48" fmla="*/ 25 w 157"/>
                <a:gd name="T49" fmla="*/ 23 h 150"/>
                <a:gd name="T50" fmla="*/ 8 w 157"/>
                <a:gd name="T51" fmla="*/ 7 h 150"/>
                <a:gd name="T52" fmla="*/ 2 w 157"/>
                <a:gd name="T53" fmla="*/ 7 h 150"/>
                <a:gd name="T54" fmla="*/ 2 w 157"/>
                <a:gd name="T55" fmla="*/ 13 h 150"/>
                <a:gd name="T56" fmla="*/ 19 w 157"/>
                <a:gd name="T57" fmla="*/ 30 h 150"/>
                <a:gd name="T58" fmla="*/ 3 w 157"/>
                <a:gd name="T59" fmla="*/ 72 h 150"/>
                <a:gd name="T60" fmla="*/ 28 w 157"/>
                <a:gd name="T61" fmla="*/ 123 h 150"/>
                <a:gd name="T62" fmla="*/ 9 w 157"/>
                <a:gd name="T63" fmla="*/ 142 h 150"/>
                <a:gd name="T64" fmla="*/ 9 w 157"/>
                <a:gd name="T65" fmla="*/ 148 h 150"/>
                <a:gd name="T66" fmla="*/ 12 w 157"/>
                <a:gd name="T67" fmla="*/ 150 h 150"/>
                <a:gd name="T68" fmla="*/ 16 w 157"/>
                <a:gd name="T69" fmla="*/ 148 h 150"/>
                <a:gd name="T70" fmla="*/ 36 w 157"/>
                <a:gd name="T71" fmla="*/ 128 h 150"/>
                <a:gd name="T72" fmla="*/ 66 w 157"/>
                <a:gd name="T73" fmla="*/ 135 h 150"/>
                <a:gd name="T74" fmla="*/ 108 w 157"/>
                <a:gd name="T75" fmla="*/ 11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50">
                  <a:moveTo>
                    <a:pt x="108" y="119"/>
                  </a:moveTo>
                  <a:cubicBezTo>
                    <a:pt x="133" y="144"/>
                    <a:pt x="133" y="144"/>
                    <a:pt x="133" y="144"/>
                  </a:cubicBezTo>
                  <a:cubicBezTo>
                    <a:pt x="134" y="145"/>
                    <a:pt x="135" y="145"/>
                    <a:pt x="136" y="145"/>
                  </a:cubicBezTo>
                  <a:cubicBezTo>
                    <a:pt x="137" y="145"/>
                    <a:pt x="138" y="145"/>
                    <a:pt x="139" y="144"/>
                  </a:cubicBezTo>
                  <a:cubicBezTo>
                    <a:pt x="141" y="142"/>
                    <a:pt x="141" y="140"/>
                    <a:pt x="139" y="138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22" y="103"/>
                    <a:pt x="127" y="92"/>
                    <a:pt x="129" y="79"/>
                  </a:cubicBezTo>
                  <a:cubicBezTo>
                    <a:pt x="129" y="77"/>
                    <a:pt x="127" y="75"/>
                    <a:pt x="125" y="74"/>
                  </a:cubicBezTo>
                  <a:cubicBezTo>
                    <a:pt x="122" y="74"/>
                    <a:pt x="120" y="76"/>
                    <a:pt x="120" y="78"/>
                  </a:cubicBezTo>
                  <a:cubicBezTo>
                    <a:pt x="116" y="106"/>
                    <a:pt x="93" y="126"/>
                    <a:pt x="66" y="126"/>
                  </a:cubicBezTo>
                  <a:cubicBezTo>
                    <a:pt x="56" y="126"/>
                    <a:pt x="47" y="124"/>
                    <a:pt x="39" y="119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8" y="118"/>
                    <a:pt x="38" y="118"/>
                    <a:pt x="37" y="118"/>
                  </a:cubicBezTo>
                  <a:cubicBezTo>
                    <a:pt x="22" y="108"/>
                    <a:pt x="12" y="91"/>
                    <a:pt x="12" y="72"/>
                  </a:cubicBezTo>
                  <a:cubicBezTo>
                    <a:pt x="12" y="42"/>
                    <a:pt x="36" y="17"/>
                    <a:pt x="66" y="17"/>
                  </a:cubicBezTo>
                  <a:cubicBezTo>
                    <a:pt x="89" y="17"/>
                    <a:pt x="110" y="32"/>
                    <a:pt x="117" y="55"/>
                  </a:cubicBezTo>
                  <a:cubicBezTo>
                    <a:pt x="118" y="57"/>
                    <a:pt x="121" y="58"/>
                    <a:pt x="123" y="58"/>
                  </a:cubicBezTo>
                  <a:cubicBezTo>
                    <a:pt x="125" y="57"/>
                    <a:pt x="127" y="54"/>
                    <a:pt x="126" y="52"/>
                  </a:cubicBezTo>
                  <a:cubicBezTo>
                    <a:pt x="125" y="49"/>
                    <a:pt x="123" y="45"/>
                    <a:pt x="122" y="42"/>
                  </a:cubicBezTo>
                  <a:cubicBezTo>
                    <a:pt x="155" y="9"/>
                    <a:pt x="155" y="9"/>
                    <a:pt x="155" y="9"/>
                  </a:cubicBezTo>
                  <a:cubicBezTo>
                    <a:pt x="157" y="7"/>
                    <a:pt x="157" y="4"/>
                    <a:pt x="155" y="2"/>
                  </a:cubicBezTo>
                  <a:cubicBezTo>
                    <a:pt x="154" y="0"/>
                    <a:pt x="151" y="0"/>
                    <a:pt x="149" y="2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05" y="18"/>
                    <a:pt x="86" y="8"/>
                    <a:pt x="66" y="8"/>
                  </a:cubicBezTo>
                  <a:cubicBezTo>
                    <a:pt x="50" y="8"/>
                    <a:pt x="36" y="14"/>
                    <a:pt x="25" y="2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5"/>
                    <a:pt x="4" y="5"/>
                    <a:pt x="2" y="7"/>
                  </a:cubicBezTo>
                  <a:cubicBezTo>
                    <a:pt x="0" y="8"/>
                    <a:pt x="0" y="11"/>
                    <a:pt x="2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9" y="41"/>
                    <a:pt x="3" y="56"/>
                    <a:pt x="3" y="72"/>
                  </a:cubicBezTo>
                  <a:cubicBezTo>
                    <a:pt x="3" y="93"/>
                    <a:pt x="13" y="111"/>
                    <a:pt x="28" y="123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8" y="144"/>
                    <a:pt x="8" y="147"/>
                    <a:pt x="9" y="148"/>
                  </a:cubicBezTo>
                  <a:cubicBezTo>
                    <a:pt x="10" y="149"/>
                    <a:pt x="11" y="150"/>
                    <a:pt x="12" y="150"/>
                  </a:cubicBezTo>
                  <a:cubicBezTo>
                    <a:pt x="14" y="150"/>
                    <a:pt x="15" y="149"/>
                    <a:pt x="16" y="14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45" y="133"/>
                    <a:pt x="55" y="135"/>
                    <a:pt x="66" y="135"/>
                  </a:cubicBezTo>
                  <a:cubicBezTo>
                    <a:pt x="82" y="135"/>
                    <a:pt x="97" y="129"/>
                    <a:pt x="108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652"/>
            <p:cNvSpPr>
              <a:spLocks noEditPoints="1"/>
            </p:cNvSpPr>
            <p:nvPr/>
          </p:nvSpPr>
          <p:spPr bwMode="auto">
            <a:xfrm>
              <a:off x="6422052" y="1201738"/>
              <a:ext cx="49213" cy="87313"/>
            </a:xfrm>
            <a:custGeom>
              <a:avLst/>
              <a:gdLst>
                <a:gd name="T0" fmla="*/ 21 w 37"/>
                <a:gd name="T1" fmla="*/ 67 h 67"/>
                <a:gd name="T2" fmla="*/ 21 w 37"/>
                <a:gd name="T3" fmla="*/ 57 h 67"/>
                <a:gd name="T4" fmla="*/ 33 w 37"/>
                <a:gd name="T5" fmla="*/ 53 h 67"/>
                <a:gd name="T6" fmla="*/ 37 w 37"/>
                <a:gd name="T7" fmla="*/ 43 h 67"/>
                <a:gd name="T8" fmla="*/ 37 w 37"/>
                <a:gd name="T9" fmla="*/ 40 h 67"/>
                <a:gd name="T10" fmla="*/ 34 w 37"/>
                <a:gd name="T11" fmla="*/ 31 h 67"/>
                <a:gd name="T12" fmla="*/ 23 w 37"/>
                <a:gd name="T13" fmla="*/ 28 h 67"/>
                <a:gd name="T14" fmla="*/ 21 w 37"/>
                <a:gd name="T15" fmla="*/ 28 h 67"/>
                <a:gd name="T16" fmla="*/ 21 w 37"/>
                <a:gd name="T17" fmla="*/ 11 h 67"/>
                <a:gd name="T18" fmla="*/ 34 w 37"/>
                <a:gd name="T19" fmla="*/ 12 h 67"/>
                <a:gd name="T20" fmla="*/ 34 w 37"/>
                <a:gd name="T21" fmla="*/ 7 h 67"/>
                <a:gd name="T22" fmla="*/ 21 w 37"/>
                <a:gd name="T23" fmla="*/ 6 h 67"/>
                <a:gd name="T24" fmla="*/ 21 w 37"/>
                <a:gd name="T25" fmla="*/ 0 h 67"/>
                <a:gd name="T26" fmla="*/ 16 w 37"/>
                <a:gd name="T27" fmla="*/ 0 h 67"/>
                <a:gd name="T28" fmla="*/ 16 w 37"/>
                <a:gd name="T29" fmla="*/ 6 h 67"/>
                <a:gd name="T30" fmla="*/ 4 w 37"/>
                <a:gd name="T31" fmla="*/ 9 h 67"/>
                <a:gd name="T32" fmla="*/ 0 w 37"/>
                <a:gd name="T33" fmla="*/ 18 h 67"/>
                <a:gd name="T34" fmla="*/ 0 w 37"/>
                <a:gd name="T35" fmla="*/ 21 h 67"/>
                <a:gd name="T36" fmla="*/ 3 w 37"/>
                <a:gd name="T37" fmla="*/ 30 h 67"/>
                <a:gd name="T38" fmla="*/ 14 w 37"/>
                <a:gd name="T39" fmla="*/ 33 h 67"/>
                <a:gd name="T40" fmla="*/ 16 w 37"/>
                <a:gd name="T41" fmla="*/ 33 h 67"/>
                <a:gd name="T42" fmla="*/ 16 w 37"/>
                <a:gd name="T43" fmla="*/ 51 h 67"/>
                <a:gd name="T44" fmla="*/ 12 w 37"/>
                <a:gd name="T45" fmla="*/ 51 h 67"/>
                <a:gd name="T46" fmla="*/ 8 w 37"/>
                <a:gd name="T47" fmla="*/ 51 h 67"/>
                <a:gd name="T48" fmla="*/ 4 w 37"/>
                <a:gd name="T49" fmla="*/ 50 h 67"/>
                <a:gd name="T50" fmla="*/ 1 w 37"/>
                <a:gd name="T51" fmla="*/ 50 h 67"/>
                <a:gd name="T52" fmla="*/ 1 w 37"/>
                <a:gd name="T53" fmla="*/ 56 h 67"/>
                <a:gd name="T54" fmla="*/ 16 w 37"/>
                <a:gd name="T55" fmla="*/ 57 h 67"/>
                <a:gd name="T56" fmla="*/ 16 w 37"/>
                <a:gd name="T57" fmla="*/ 67 h 67"/>
                <a:gd name="T58" fmla="*/ 21 w 37"/>
                <a:gd name="T59" fmla="*/ 67 h 67"/>
                <a:gd name="T60" fmla="*/ 21 w 37"/>
                <a:gd name="T61" fmla="*/ 33 h 67"/>
                <a:gd name="T62" fmla="*/ 28 w 37"/>
                <a:gd name="T63" fmla="*/ 35 h 67"/>
                <a:gd name="T64" fmla="*/ 29 w 37"/>
                <a:gd name="T65" fmla="*/ 39 h 67"/>
                <a:gd name="T66" fmla="*/ 29 w 37"/>
                <a:gd name="T67" fmla="*/ 45 h 67"/>
                <a:gd name="T68" fmla="*/ 27 w 37"/>
                <a:gd name="T69" fmla="*/ 50 h 67"/>
                <a:gd name="T70" fmla="*/ 21 w 37"/>
                <a:gd name="T71" fmla="*/ 51 h 67"/>
                <a:gd name="T72" fmla="*/ 21 w 37"/>
                <a:gd name="T73" fmla="*/ 33 h 67"/>
                <a:gd name="T74" fmla="*/ 10 w 37"/>
                <a:gd name="T75" fmla="*/ 26 h 67"/>
                <a:gd name="T76" fmla="*/ 8 w 37"/>
                <a:gd name="T77" fmla="*/ 23 h 67"/>
                <a:gd name="T78" fmla="*/ 8 w 37"/>
                <a:gd name="T79" fmla="*/ 18 h 67"/>
                <a:gd name="T80" fmla="*/ 9 w 37"/>
                <a:gd name="T81" fmla="*/ 13 h 67"/>
                <a:gd name="T82" fmla="*/ 16 w 37"/>
                <a:gd name="T83" fmla="*/ 11 h 67"/>
                <a:gd name="T84" fmla="*/ 16 w 37"/>
                <a:gd name="T85" fmla="*/ 28 h 67"/>
                <a:gd name="T86" fmla="*/ 10 w 37"/>
                <a:gd name="T87" fmla="*/ 2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" h="67">
                  <a:moveTo>
                    <a:pt x="21" y="67"/>
                  </a:moveTo>
                  <a:cubicBezTo>
                    <a:pt x="21" y="57"/>
                    <a:pt x="21" y="57"/>
                    <a:pt x="21" y="57"/>
                  </a:cubicBezTo>
                  <a:cubicBezTo>
                    <a:pt x="26" y="57"/>
                    <a:pt x="30" y="55"/>
                    <a:pt x="33" y="53"/>
                  </a:cubicBezTo>
                  <a:cubicBezTo>
                    <a:pt x="36" y="51"/>
                    <a:pt x="37" y="47"/>
                    <a:pt x="37" y="43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36"/>
                    <a:pt x="36" y="32"/>
                    <a:pt x="34" y="31"/>
                  </a:cubicBezTo>
                  <a:cubicBezTo>
                    <a:pt x="32" y="29"/>
                    <a:pt x="29" y="28"/>
                    <a:pt x="23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3" y="11"/>
                    <a:pt x="27" y="12"/>
                    <a:pt x="34" y="12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29" y="6"/>
                    <a:pt x="24" y="6"/>
                    <a:pt x="21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0" y="6"/>
                    <a:pt x="6" y="7"/>
                    <a:pt x="4" y="9"/>
                  </a:cubicBezTo>
                  <a:cubicBezTo>
                    <a:pt x="2" y="11"/>
                    <a:pt x="0" y="14"/>
                    <a:pt x="0" y="1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5"/>
                    <a:pt x="1" y="28"/>
                    <a:pt x="3" y="30"/>
                  </a:cubicBezTo>
                  <a:cubicBezTo>
                    <a:pt x="5" y="32"/>
                    <a:pt x="9" y="33"/>
                    <a:pt x="1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3" y="51"/>
                    <a:pt x="12" y="51"/>
                  </a:cubicBezTo>
                  <a:cubicBezTo>
                    <a:pt x="10" y="51"/>
                    <a:pt x="9" y="51"/>
                    <a:pt x="8" y="51"/>
                  </a:cubicBezTo>
                  <a:cubicBezTo>
                    <a:pt x="7" y="51"/>
                    <a:pt x="6" y="50"/>
                    <a:pt x="4" y="50"/>
                  </a:cubicBezTo>
                  <a:cubicBezTo>
                    <a:pt x="2" y="50"/>
                    <a:pt x="1" y="50"/>
                    <a:pt x="1" y="50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8" y="57"/>
                    <a:pt x="13" y="57"/>
                    <a:pt x="16" y="5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21" y="67"/>
                  </a:lnTo>
                  <a:close/>
                  <a:moveTo>
                    <a:pt x="21" y="33"/>
                  </a:moveTo>
                  <a:cubicBezTo>
                    <a:pt x="24" y="33"/>
                    <a:pt x="26" y="34"/>
                    <a:pt x="28" y="35"/>
                  </a:cubicBezTo>
                  <a:cubicBezTo>
                    <a:pt x="29" y="36"/>
                    <a:pt x="29" y="37"/>
                    <a:pt x="29" y="3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7"/>
                    <a:pt x="29" y="49"/>
                    <a:pt x="27" y="50"/>
                  </a:cubicBezTo>
                  <a:cubicBezTo>
                    <a:pt x="26" y="50"/>
                    <a:pt x="24" y="51"/>
                    <a:pt x="21" y="51"/>
                  </a:cubicBezTo>
                  <a:lnTo>
                    <a:pt x="21" y="33"/>
                  </a:lnTo>
                  <a:close/>
                  <a:moveTo>
                    <a:pt x="10" y="26"/>
                  </a:moveTo>
                  <a:cubicBezTo>
                    <a:pt x="8" y="26"/>
                    <a:pt x="8" y="24"/>
                    <a:pt x="8" y="23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5"/>
                    <a:pt x="8" y="14"/>
                    <a:pt x="9" y="13"/>
                  </a:cubicBezTo>
                  <a:cubicBezTo>
                    <a:pt x="11" y="12"/>
                    <a:pt x="13" y="11"/>
                    <a:pt x="16" y="11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3" y="28"/>
                    <a:pt x="11" y="27"/>
                    <a:pt x="1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Group 488"/>
          <p:cNvGrpSpPr/>
          <p:nvPr/>
        </p:nvGrpSpPr>
        <p:grpSpPr>
          <a:xfrm>
            <a:off x="6388918" y="973862"/>
            <a:ext cx="346845" cy="327457"/>
            <a:chOff x="-2103438" y="3878264"/>
            <a:chExt cx="371475" cy="371475"/>
          </a:xfrm>
          <a:solidFill>
            <a:schemeClr val="tx2"/>
          </a:solidFill>
        </p:grpSpPr>
        <p:sp>
          <p:nvSpPr>
            <p:cNvPr id="61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97" name="Chart 3"/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739167776"/>
              </p:ext>
            </p:extLst>
          </p:nvPr>
        </p:nvGraphicFramePr>
        <p:xfrm>
          <a:off x="8177213" y="1911350"/>
          <a:ext cx="2046287" cy="2416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sp>
        <p:nvSpPr>
          <p:cNvPr id="12" name="Прямоугольник 11"/>
          <p:cNvSpPr/>
          <p:nvPr>
            <p:custDataLst>
              <p:tags r:id="rId10"/>
            </p:custDataLst>
          </p:nvPr>
        </p:nvSpPr>
        <p:spPr bwMode="auto">
          <a:xfrm>
            <a:off x="10098087" y="2326424"/>
            <a:ext cx="1585227" cy="434239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900" dirty="0">
                <a:solidFill>
                  <a:schemeClr val="tx1"/>
                </a:solidFill>
              </a:rPr>
              <a:t>2025 </a:t>
            </a:r>
            <a:r>
              <a:rPr lang="ru-RU" sz="900" dirty="0" err="1">
                <a:solidFill>
                  <a:schemeClr val="tx1"/>
                </a:solidFill>
              </a:rPr>
              <a:t>жылдың</a:t>
            </a:r>
            <a:r>
              <a:rPr lang="ru-RU" sz="900" dirty="0">
                <a:solidFill>
                  <a:schemeClr val="tx1"/>
                </a:solidFill>
              </a:rPr>
              <a:t> </a:t>
            </a:r>
            <a:endParaRPr lang="ru-RU" sz="900" dirty="0" smtClean="0">
              <a:solidFill>
                <a:schemeClr val="tx1"/>
              </a:solidFill>
            </a:endParaRPr>
          </a:p>
          <a:p>
            <a:r>
              <a:rPr lang="ru-RU" sz="900" dirty="0" err="1" smtClean="0">
                <a:solidFill>
                  <a:schemeClr val="tx1"/>
                </a:solidFill>
              </a:rPr>
              <a:t>бірінші</a:t>
            </a:r>
            <a:r>
              <a:rPr lang="ru-RU" sz="900" dirty="0" smtClean="0">
                <a:solidFill>
                  <a:schemeClr val="tx1"/>
                </a:solidFill>
              </a:rPr>
              <a:t> </a:t>
            </a:r>
            <a:r>
              <a:rPr lang="ru-RU" sz="900" dirty="0" err="1">
                <a:solidFill>
                  <a:schemeClr val="tx1"/>
                </a:solidFill>
              </a:rPr>
              <a:t>жартыжылдығындағы</a:t>
            </a:r>
            <a:r>
              <a:rPr lang="ru-RU" sz="900" dirty="0">
                <a:solidFill>
                  <a:schemeClr val="tx1"/>
                </a:solidFill>
              </a:rPr>
              <a:t> </a:t>
            </a:r>
            <a:endParaRPr lang="ru-RU" sz="900" dirty="0" smtClean="0">
              <a:solidFill>
                <a:schemeClr val="tx1"/>
              </a:solidFill>
            </a:endParaRPr>
          </a:p>
          <a:p>
            <a:r>
              <a:rPr lang="ru-RU" sz="900" dirty="0" smtClean="0">
                <a:solidFill>
                  <a:schemeClr val="tx1"/>
                </a:solidFill>
              </a:rPr>
              <a:t>факт</a:t>
            </a:r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>
            <p:custDataLst>
              <p:tags r:id="rId11"/>
            </p:custDataLst>
          </p:nvPr>
        </p:nvSpPr>
        <p:spPr bwMode="auto">
          <a:xfrm>
            <a:off x="7853363" y="1885950"/>
            <a:ext cx="704161" cy="40957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ru-RU" sz="900" dirty="0" err="1">
                <a:solidFill>
                  <a:schemeClr val="tx1"/>
                </a:solidFill>
              </a:rPr>
              <a:t>бекітілген</a:t>
            </a:r>
            <a:r>
              <a:rPr lang="ru-RU" sz="900" dirty="0">
                <a:solidFill>
                  <a:schemeClr val="tx1"/>
                </a:solidFill>
              </a:rPr>
              <a:t> </a:t>
            </a:r>
            <a:endParaRPr lang="ru-RU" sz="900" dirty="0" smtClean="0">
              <a:solidFill>
                <a:schemeClr val="tx1"/>
              </a:solidFill>
            </a:endParaRPr>
          </a:p>
          <a:p>
            <a:pPr algn="r"/>
            <a:r>
              <a:rPr lang="ru-RU" sz="900" dirty="0" err="1" smtClean="0">
                <a:solidFill>
                  <a:schemeClr val="tx1"/>
                </a:solidFill>
              </a:rPr>
              <a:t>тарифтік</a:t>
            </a:r>
            <a:r>
              <a:rPr lang="ru-RU" sz="900" dirty="0" smtClean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ru-RU" sz="900" dirty="0" err="1" smtClean="0">
                <a:solidFill>
                  <a:schemeClr val="tx1"/>
                </a:solidFill>
              </a:rPr>
              <a:t>Сметада</a:t>
            </a:r>
            <a:endParaRPr lang="ru-RU" sz="900" dirty="0" smtClean="0">
              <a:solidFill>
                <a:schemeClr val="tx1"/>
              </a:solidFill>
            </a:endParaRPr>
          </a:p>
          <a:p>
            <a:pPr algn="r"/>
            <a:r>
              <a:rPr lang="ru-RU" sz="900" dirty="0" smtClean="0">
                <a:solidFill>
                  <a:schemeClr val="tx1"/>
                </a:solidFill>
              </a:rPr>
              <a:t> </a:t>
            </a:r>
            <a:r>
              <a:rPr lang="ru-RU" sz="900" dirty="0" err="1">
                <a:solidFill>
                  <a:schemeClr val="tx1"/>
                </a:solidFill>
              </a:rPr>
              <a:t>көзделген</a:t>
            </a:r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94" name="Выноска 2 (без границы) 93"/>
          <p:cNvSpPr/>
          <p:nvPr/>
        </p:nvSpPr>
        <p:spPr>
          <a:xfrm>
            <a:off x="10102163" y="1347788"/>
            <a:ext cx="2049755" cy="1011237"/>
          </a:xfrm>
          <a:prstGeom prst="callout2">
            <a:avLst>
              <a:gd name="adj1" fmla="val 30652"/>
              <a:gd name="adj2" fmla="val 307"/>
              <a:gd name="adj3" fmla="val 37154"/>
              <a:gd name="adj4" fmla="val -12753"/>
              <a:gd name="adj5" fmla="val 105725"/>
              <a:gd name="adj6" fmla="val -26437"/>
            </a:avLst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900" dirty="0" smtClean="0">
                <a:solidFill>
                  <a:schemeClr val="tx1"/>
                </a:solidFill>
              </a:rPr>
              <a:t> </a:t>
            </a:r>
            <a:r>
              <a:rPr lang="ru-RU" sz="900" dirty="0">
                <a:solidFill>
                  <a:schemeClr val="tx1"/>
                </a:solidFill>
              </a:rPr>
              <a:t>«</a:t>
            </a:r>
            <a:r>
              <a:rPr lang="ru-RU" sz="900" dirty="0" err="1">
                <a:solidFill>
                  <a:schemeClr val="tx1"/>
                </a:solidFill>
              </a:rPr>
              <a:t>Павлодарэнергосбыт</a:t>
            </a:r>
            <a:r>
              <a:rPr lang="ru-RU" sz="900" dirty="0">
                <a:solidFill>
                  <a:schemeClr val="tx1"/>
                </a:solidFill>
              </a:rPr>
              <a:t>»  ЖШС "Павлодар </a:t>
            </a:r>
            <a:r>
              <a:rPr lang="ru-RU" sz="900" dirty="0" err="1">
                <a:solidFill>
                  <a:schemeClr val="tx1"/>
                </a:solidFill>
              </a:rPr>
              <a:t>жылу</a:t>
            </a:r>
            <a:r>
              <a:rPr lang="ru-RU" sz="900" dirty="0">
                <a:solidFill>
                  <a:schemeClr val="tx1"/>
                </a:solidFill>
              </a:rPr>
              <a:t> </a:t>
            </a:r>
            <a:r>
              <a:rPr lang="ru-RU" sz="900" dirty="0" err="1">
                <a:solidFill>
                  <a:schemeClr val="tx1"/>
                </a:solidFill>
              </a:rPr>
              <a:t>желілері</a:t>
            </a:r>
            <a:r>
              <a:rPr lang="ru-RU" sz="900" dirty="0">
                <a:solidFill>
                  <a:schemeClr val="tx1"/>
                </a:solidFill>
              </a:rPr>
              <a:t>" ЖШС </a:t>
            </a:r>
            <a:r>
              <a:rPr lang="ru-RU" sz="900" dirty="0" smtClean="0">
                <a:solidFill>
                  <a:schemeClr val="accent1"/>
                </a:solidFill>
              </a:rPr>
              <a:t>204,4 </a:t>
            </a:r>
            <a:r>
              <a:rPr lang="ru-RU" sz="900" i="1" dirty="0" err="1" smtClean="0">
                <a:solidFill>
                  <a:schemeClr val="tx1"/>
                </a:solidFill>
              </a:rPr>
              <a:t>мың</a:t>
            </a:r>
            <a:r>
              <a:rPr lang="ru-RU" sz="900" i="1" dirty="0" smtClean="0">
                <a:solidFill>
                  <a:schemeClr val="tx1"/>
                </a:solidFill>
              </a:rPr>
              <a:t> Гкал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900" dirty="0" err="1" smtClean="0">
                <a:solidFill>
                  <a:schemeClr val="tx1"/>
                </a:solidFill>
              </a:rPr>
              <a:t>Өзгелер</a:t>
            </a:r>
            <a:r>
              <a:rPr lang="ru-RU" sz="900" dirty="0" smtClean="0">
                <a:solidFill>
                  <a:schemeClr val="tx1"/>
                </a:solidFill>
              </a:rPr>
              <a:t> </a:t>
            </a:r>
            <a:r>
              <a:rPr lang="ru-RU" sz="900" dirty="0" smtClean="0">
                <a:solidFill>
                  <a:schemeClr val="accent1"/>
                </a:solidFill>
              </a:rPr>
              <a:t>4</a:t>
            </a:r>
            <a:r>
              <a:rPr lang="ru-RU" sz="900" dirty="0" smtClean="0">
                <a:solidFill>
                  <a:schemeClr val="tx1"/>
                </a:solidFill>
              </a:rPr>
              <a:t> </a:t>
            </a:r>
            <a:r>
              <a:rPr lang="ru-RU" sz="900" i="1" dirty="0" err="1" smtClean="0">
                <a:solidFill>
                  <a:schemeClr val="tx1"/>
                </a:solidFill>
              </a:rPr>
              <a:t>мың</a:t>
            </a:r>
            <a:r>
              <a:rPr lang="ru-RU" sz="900" i="1" dirty="0" smtClean="0">
                <a:solidFill>
                  <a:schemeClr val="tx1"/>
                </a:solidFill>
              </a:rPr>
              <a:t> Гкал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95" name="Выноска 2 (без границы) 94"/>
          <p:cNvSpPr/>
          <p:nvPr/>
        </p:nvSpPr>
        <p:spPr>
          <a:xfrm>
            <a:off x="6571003" y="3374215"/>
            <a:ext cx="1910669" cy="724743"/>
          </a:xfrm>
          <a:prstGeom prst="callout2">
            <a:avLst>
              <a:gd name="adj1" fmla="val -62090"/>
              <a:gd name="adj2" fmla="val 90943"/>
              <a:gd name="adj3" fmla="val -60045"/>
              <a:gd name="adj4" fmla="val 72585"/>
              <a:gd name="adj5" fmla="val -4304"/>
              <a:gd name="adj6" fmla="val 54270"/>
            </a:avLst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900" dirty="0" smtClean="0">
                <a:solidFill>
                  <a:schemeClr val="tx1"/>
                </a:solidFill>
              </a:rPr>
              <a:t>«</a:t>
            </a:r>
            <a:r>
              <a:rPr lang="ru-RU" sz="900" dirty="0" err="1" smtClean="0">
                <a:solidFill>
                  <a:schemeClr val="tx1"/>
                </a:solidFill>
              </a:rPr>
              <a:t>Павлодарэнергосбыт</a:t>
            </a:r>
            <a:r>
              <a:rPr lang="ru-RU" sz="900" dirty="0" smtClean="0">
                <a:solidFill>
                  <a:schemeClr val="tx1"/>
                </a:solidFill>
              </a:rPr>
              <a:t>» ЖШС </a:t>
            </a:r>
            <a:r>
              <a:rPr lang="ru-RU" sz="900" dirty="0" smtClean="0">
                <a:solidFill>
                  <a:schemeClr val="accent1"/>
                </a:solidFill>
              </a:rPr>
              <a:t>918,9 </a:t>
            </a:r>
            <a:r>
              <a:rPr lang="ru-RU" sz="900" i="1" dirty="0" err="1" smtClean="0">
                <a:solidFill>
                  <a:schemeClr val="tx1"/>
                </a:solidFill>
              </a:rPr>
              <a:t>мың</a:t>
            </a:r>
            <a:r>
              <a:rPr lang="ru-RU" sz="900" i="1" dirty="0" smtClean="0">
                <a:solidFill>
                  <a:schemeClr val="tx1"/>
                </a:solidFill>
              </a:rPr>
              <a:t>. </a:t>
            </a:r>
            <a:r>
              <a:rPr lang="ru-RU" sz="900" i="1" dirty="0">
                <a:solidFill>
                  <a:schemeClr val="tx1"/>
                </a:solidFill>
              </a:rPr>
              <a:t>Гкал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900" dirty="0">
                <a:solidFill>
                  <a:schemeClr val="tx1"/>
                </a:solidFill>
              </a:rPr>
              <a:t>"Павлодар </a:t>
            </a:r>
            <a:r>
              <a:rPr lang="ru-RU" sz="900" dirty="0" err="1">
                <a:solidFill>
                  <a:schemeClr val="tx1"/>
                </a:solidFill>
              </a:rPr>
              <a:t>жылу</a:t>
            </a:r>
            <a:r>
              <a:rPr lang="ru-RU" sz="900" dirty="0">
                <a:solidFill>
                  <a:schemeClr val="tx1"/>
                </a:solidFill>
              </a:rPr>
              <a:t> </a:t>
            </a:r>
            <a:r>
              <a:rPr lang="ru-RU" sz="900" dirty="0" err="1">
                <a:solidFill>
                  <a:schemeClr val="tx1"/>
                </a:solidFill>
              </a:rPr>
              <a:t>желілері</a:t>
            </a:r>
            <a:r>
              <a:rPr lang="ru-RU" sz="900" dirty="0">
                <a:solidFill>
                  <a:schemeClr val="tx1"/>
                </a:solidFill>
              </a:rPr>
              <a:t>" ЖШС </a:t>
            </a:r>
            <a:r>
              <a:rPr lang="ru-RU" sz="900" dirty="0" smtClean="0">
                <a:solidFill>
                  <a:schemeClr val="accent1"/>
                </a:solidFill>
              </a:rPr>
              <a:t>401,1</a:t>
            </a:r>
            <a:r>
              <a:rPr lang="ru-RU" sz="900" dirty="0" smtClean="0">
                <a:solidFill>
                  <a:schemeClr val="tx1"/>
                </a:solidFill>
              </a:rPr>
              <a:t> </a:t>
            </a:r>
            <a:r>
              <a:rPr lang="ru-RU" sz="900" i="1" dirty="0" err="1" smtClean="0">
                <a:solidFill>
                  <a:schemeClr val="tx1"/>
                </a:solidFill>
              </a:rPr>
              <a:t>мың</a:t>
            </a:r>
            <a:r>
              <a:rPr lang="ru-RU" sz="900" i="1" dirty="0" smtClean="0">
                <a:solidFill>
                  <a:schemeClr val="tx1"/>
                </a:solidFill>
              </a:rPr>
              <a:t> </a:t>
            </a:r>
            <a:r>
              <a:rPr lang="ru-RU" sz="900" i="1" dirty="0">
                <a:solidFill>
                  <a:schemeClr val="tx1"/>
                </a:solidFill>
              </a:rPr>
              <a:t>Гкал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900" dirty="0" err="1" smtClean="0">
                <a:solidFill>
                  <a:schemeClr val="tx1"/>
                </a:solidFill>
              </a:rPr>
              <a:t>Өзгелер</a:t>
            </a:r>
            <a:r>
              <a:rPr lang="ru-RU" sz="900" dirty="0" smtClean="0">
                <a:solidFill>
                  <a:schemeClr val="tx1"/>
                </a:solidFill>
              </a:rPr>
              <a:t> </a:t>
            </a:r>
            <a:r>
              <a:rPr lang="ru-RU" sz="900" dirty="0" smtClean="0">
                <a:solidFill>
                  <a:schemeClr val="accent1"/>
                </a:solidFill>
              </a:rPr>
              <a:t>21,9</a:t>
            </a:r>
            <a:r>
              <a:rPr lang="ru-RU" sz="900" dirty="0" smtClean="0">
                <a:solidFill>
                  <a:schemeClr val="tx1"/>
                </a:solidFill>
              </a:rPr>
              <a:t> </a:t>
            </a:r>
            <a:r>
              <a:rPr lang="ru-RU" sz="900" i="1" dirty="0" err="1" smtClean="0">
                <a:solidFill>
                  <a:schemeClr val="tx1"/>
                </a:solidFill>
              </a:rPr>
              <a:t>мың</a:t>
            </a:r>
            <a:r>
              <a:rPr lang="ru-RU" sz="900" i="1" dirty="0" smtClean="0">
                <a:solidFill>
                  <a:schemeClr val="tx1"/>
                </a:solidFill>
              </a:rPr>
              <a:t>. Гкал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96" name="Freeform 140"/>
          <p:cNvSpPr/>
          <p:nvPr/>
        </p:nvSpPr>
        <p:spPr>
          <a:xfrm>
            <a:off x="6416955" y="1489915"/>
            <a:ext cx="5443963" cy="4248150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kk-KZ" sz="1200" dirty="0" smtClean="0">
                <a:solidFill>
                  <a:schemeClr val="accent1"/>
                </a:solidFill>
              </a:rPr>
              <a:t>көрсеткіштер</a:t>
            </a:r>
            <a:endParaRPr lang="da-DK" sz="1200" dirty="0">
              <a:solidFill>
                <a:schemeClr val="accent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889580" y="4252979"/>
            <a:ext cx="1813095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 smtClean="0"/>
              <a:t>Утверждено на 2025 год</a:t>
            </a:r>
            <a:endParaRPr lang="ru-RU" sz="1000" dirty="0"/>
          </a:p>
        </p:txBody>
      </p:sp>
      <p:sp>
        <p:nvSpPr>
          <p:cNvPr id="100" name="TextBox 99"/>
          <p:cNvSpPr txBox="1"/>
          <p:nvPr/>
        </p:nvSpPr>
        <p:spPr>
          <a:xfrm>
            <a:off x="9915440" y="4238643"/>
            <a:ext cx="212733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 smtClean="0"/>
              <a:t>Факт за 1 полугодие на 2025 года</a:t>
            </a:r>
            <a:endParaRPr lang="ru-RU" sz="1000" dirty="0"/>
          </a:p>
        </p:txBody>
      </p:sp>
      <p:graphicFrame>
        <p:nvGraphicFramePr>
          <p:cNvPr id="101" name="Chart 3"/>
          <p:cNvGraphicFramePr/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584118435"/>
              </p:ext>
            </p:extLst>
          </p:nvPr>
        </p:nvGraphicFramePr>
        <p:xfrm>
          <a:off x="6286500" y="4178300"/>
          <a:ext cx="2522538" cy="157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sp>
        <p:nvSpPr>
          <p:cNvPr id="17" name="Прямоугольник 16"/>
          <p:cNvSpPr/>
          <p:nvPr>
            <p:custDataLst>
              <p:tags r:id="rId13"/>
            </p:custDataLst>
          </p:nvPr>
        </p:nvSpPr>
        <p:spPr bwMode="gray">
          <a:xfrm>
            <a:off x="7380288" y="4502151"/>
            <a:ext cx="292100" cy="123825"/>
          </a:xfrm>
          <a:prstGeom prst="rect">
            <a:avLst/>
          </a:prstGeom>
          <a:solidFill>
            <a:srgbClr val="C3CFE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fld id="{4294FDCF-BDA7-4539-84B0-3E2B4DF8F9EB}" type="datetime'''''''''1'''''''''''',''''''''''''6''''''''''%'''''">
              <a:rPr lang="ru-RU" altLang="en-US" sz="900" smtClean="0">
                <a:solidFill>
                  <a:schemeClr val="tx1"/>
                </a:solidFill>
                <a:sym typeface="+mn-lt"/>
              </a:rPr>
              <a:pPr algn="ctr">
                <a:lnSpc>
                  <a:spcPct val="90000"/>
                </a:lnSpc>
              </a:pPr>
              <a:t>1,6%</a:t>
            </a:fld>
            <a:endParaRPr lang="ru-RU" sz="900" dirty="0">
              <a:solidFill>
                <a:schemeClr val="tx1"/>
              </a:solidFill>
              <a:sym typeface="+mn-lt"/>
            </a:endParaRPr>
          </a:p>
        </p:txBody>
      </p:sp>
      <p:graphicFrame>
        <p:nvGraphicFramePr>
          <p:cNvPr id="106" name="Chart 3"/>
          <p:cNvGraphicFramePr/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858970237"/>
              </p:ext>
            </p:extLst>
          </p:nvPr>
        </p:nvGraphicFramePr>
        <p:xfrm>
          <a:off x="9721850" y="4178300"/>
          <a:ext cx="2046288" cy="157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sp>
        <p:nvSpPr>
          <p:cNvPr id="22" name="Прямоугольник 21"/>
          <p:cNvSpPr/>
          <p:nvPr>
            <p:custDataLst>
              <p:tags r:id="rId15"/>
            </p:custDataLst>
          </p:nvPr>
        </p:nvSpPr>
        <p:spPr bwMode="gray">
          <a:xfrm>
            <a:off x="10637838" y="4486276"/>
            <a:ext cx="196850" cy="136525"/>
          </a:xfrm>
          <a:prstGeom prst="rect">
            <a:avLst/>
          </a:prstGeom>
          <a:solidFill>
            <a:srgbClr val="C3CFE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DBE2D5BD-D2FB-45DE-919A-7B82EACF8290}" type="datetime'''''''''''''''''''''''''''''1''''''%'''''''''">
              <a:rPr lang="ru-RU" altLang="en-US" sz="900" smtClean="0">
                <a:solidFill>
                  <a:schemeClr val="tx1"/>
                </a:solidFill>
                <a:sym typeface="+mn-lt"/>
              </a:rPr>
              <a:pPr algn="ctr"/>
              <a:t>1%</a:t>
            </a:fld>
            <a:endParaRPr lang="ru-RU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09" name="Прямоугольник 108"/>
          <p:cNvSpPr/>
          <p:nvPr>
            <p:custDataLst>
              <p:tags r:id="rId16"/>
            </p:custDataLst>
          </p:nvPr>
        </p:nvSpPr>
        <p:spPr bwMode="auto">
          <a:xfrm>
            <a:off x="6935788" y="5548313"/>
            <a:ext cx="160338" cy="120650"/>
          </a:xfrm>
          <a:prstGeom prst="rect">
            <a:avLst/>
          </a:prstGeom>
          <a:solidFill>
            <a:srgbClr val="364D6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0" name="Прямоугольник 109"/>
          <p:cNvSpPr/>
          <p:nvPr>
            <p:custDataLst>
              <p:tags r:id="rId17"/>
            </p:custDataLst>
          </p:nvPr>
        </p:nvSpPr>
        <p:spPr bwMode="auto">
          <a:xfrm>
            <a:off x="8751888" y="5548313"/>
            <a:ext cx="160338" cy="120650"/>
          </a:xfrm>
          <a:prstGeom prst="rect">
            <a:avLst/>
          </a:prstGeom>
          <a:solidFill>
            <a:srgbClr val="4C6C9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1" name="Прямоугольник 110"/>
          <p:cNvSpPr/>
          <p:nvPr>
            <p:custDataLst>
              <p:tags r:id="rId18"/>
            </p:custDataLst>
          </p:nvPr>
        </p:nvSpPr>
        <p:spPr bwMode="auto">
          <a:xfrm>
            <a:off x="11006138" y="5548313"/>
            <a:ext cx="160338" cy="120650"/>
          </a:xfrm>
          <a:prstGeom prst="rect">
            <a:avLst/>
          </a:prstGeom>
          <a:solidFill>
            <a:srgbClr val="C3CFE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2" name="Прямоугольник 111"/>
          <p:cNvSpPr/>
          <p:nvPr>
            <p:custDataLst>
              <p:tags r:id="rId19"/>
            </p:custDataLst>
          </p:nvPr>
        </p:nvSpPr>
        <p:spPr bwMode="auto">
          <a:xfrm>
            <a:off x="7146925" y="5545138"/>
            <a:ext cx="1503363" cy="13652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900" dirty="0"/>
              <a:t>"</a:t>
            </a:r>
            <a:r>
              <a:rPr lang="ru-RU" sz="900" dirty="0" err="1">
                <a:solidFill>
                  <a:schemeClr val="tx1"/>
                </a:solidFill>
              </a:rPr>
              <a:t>Павлодарэнергосбыт</a:t>
            </a:r>
            <a:r>
              <a:rPr lang="ru-RU" sz="900" dirty="0"/>
              <a:t>" ЖШС</a:t>
            </a:r>
            <a:endParaRPr lang="ru-RU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13" name="Прямоугольник 112"/>
          <p:cNvSpPr/>
          <p:nvPr>
            <p:custDataLst>
              <p:tags r:id="rId20"/>
            </p:custDataLst>
          </p:nvPr>
        </p:nvSpPr>
        <p:spPr bwMode="auto">
          <a:xfrm>
            <a:off x="8963025" y="5545138"/>
            <a:ext cx="1941513" cy="13652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900" dirty="0">
                <a:solidFill>
                  <a:schemeClr val="tx1"/>
                </a:solidFill>
              </a:rPr>
              <a:t>"Павлодар </a:t>
            </a:r>
            <a:r>
              <a:rPr lang="ru-RU" sz="900" dirty="0" err="1">
                <a:solidFill>
                  <a:schemeClr val="tx1"/>
                </a:solidFill>
              </a:rPr>
              <a:t>жылу</a:t>
            </a:r>
            <a:r>
              <a:rPr lang="ru-RU" sz="900" dirty="0">
                <a:solidFill>
                  <a:schemeClr val="tx1"/>
                </a:solidFill>
              </a:rPr>
              <a:t> </a:t>
            </a:r>
            <a:r>
              <a:rPr lang="ru-RU" sz="900" dirty="0" err="1">
                <a:solidFill>
                  <a:schemeClr val="tx1"/>
                </a:solidFill>
              </a:rPr>
              <a:t>желілері</a:t>
            </a:r>
            <a:r>
              <a:rPr lang="ru-RU" sz="900" dirty="0">
                <a:solidFill>
                  <a:schemeClr val="tx1"/>
                </a:solidFill>
              </a:rPr>
              <a:t>" ЖШС</a:t>
            </a:r>
            <a:endParaRPr lang="ru-RU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14" name="Прямоугольник 113"/>
          <p:cNvSpPr/>
          <p:nvPr>
            <p:custDataLst>
              <p:tags r:id="rId21"/>
            </p:custDataLst>
          </p:nvPr>
        </p:nvSpPr>
        <p:spPr bwMode="auto">
          <a:xfrm>
            <a:off x="11217275" y="5545138"/>
            <a:ext cx="376238" cy="13652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900" dirty="0" err="1">
                <a:solidFill>
                  <a:schemeClr val="tx1"/>
                </a:solidFill>
              </a:rPr>
              <a:t>Өзгелер</a:t>
            </a:r>
            <a:endParaRPr lang="ru-RU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15440" y="4003409"/>
            <a:ext cx="1852698" cy="3788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800" dirty="0">
                <a:solidFill>
                  <a:schemeClr val="tx1"/>
                </a:solidFill>
              </a:rPr>
              <a:t>2025 </a:t>
            </a:r>
            <a:r>
              <a:rPr lang="ru-RU" sz="800" dirty="0" err="1">
                <a:solidFill>
                  <a:schemeClr val="tx1"/>
                </a:solidFill>
              </a:rPr>
              <a:t>жылдың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</a:p>
          <a:p>
            <a:r>
              <a:rPr lang="ru-RU" sz="800" dirty="0" err="1">
                <a:solidFill>
                  <a:schemeClr val="tx1"/>
                </a:solidFill>
              </a:rPr>
              <a:t>бірінші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жартыжылдығындағы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</a:p>
          <a:p>
            <a:r>
              <a:rPr lang="ru-RU" sz="800" dirty="0">
                <a:solidFill>
                  <a:schemeClr val="tx1"/>
                </a:solidFill>
              </a:rPr>
              <a:t>факт</a:t>
            </a:r>
            <a:endParaRPr lang="ru-RU" sz="8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73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1589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09" name="Слайд think-cell" r:id="rId7" imgW="594" imgH="595" progId="TCLayout.ActiveDocument.1">
                  <p:embed/>
                </p:oleObj>
              </mc:Choice>
              <mc:Fallback>
                <p:oleObj name="Слайд think-cell" r:id="rId7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88" y="19464"/>
            <a:ext cx="10582275" cy="615631"/>
          </a:xfrm>
        </p:spPr>
        <p:txBody>
          <a:bodyPr vert="horz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err="1"/>
              <a:t>Реттеліп</a:t>
            </a:r>
            <a:r>
              <a:rPr lang="ru-RU" dirty="0"/>
              <a:t> </a:t>
            </a:r>
            <a:r>
              <a:rPr lang="ru-RU" dirty="0" err="1"/>
              <a:t>көрсетілетін</a:t>
            </a:r>
            <a:r>
              <a:rPr lang="ru-RU" dirty="0"/>
              <a:t> </a:t>
            </a:r>
            <a:r>
              <a:rPr lang="ru-RU" dirty="0" err="1"/>
              <a:t>қызметтерді</a:t>
            </a:r>
            <a:r>
              <a:rPr lang="ru-RU" dirty="0"/>
              <a:t> </a:t>
            </a:r>
            <a:r>
              <a:rPr lang="ru-RU" dirty="0" err="1"/>
              <a:t>тұтынушылармен</a:t>
            </a:r>
            <a:r>
              <a:rPr lang="ru-RU" dirty="0"/>
              <a:t> </a:t>
            </a:r>
            <a:r>
              <a:rPr lang="ru-RU" dirty="0" err="1"/>
              <a:t>жүргізілетін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ru-RU" alt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99088" y="3257193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>
                <a:solidFill>
                  <a:schemeClr val="bg1"/>
                </a:solidFill>
              </a:rPr>
              <a:pPr/>
              <a:t>100%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785417" y="4907875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 sz="1400">
                <a:solidFill>
                  <a:schemeClr val="bg1"/>
                </a:solidFill>
              </a:rPr>
              <a:pPr/>
              <a:t>100%</a:t>
            </a:fld>
            <a:endParaRPr lang="ru-RU" sz="1400" dirty="0"/>
          </a:p>
        </p:txBody>
      </p:sp>
      <p:sp>
        <p:nvSpPr>
          <p:cNvPr id="10" name="Текст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7965337" y="6364287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spcBef>
                <a:spcPct val="0"/>
              </a:spcBef>
              <a:buNone/>
            </a:pPr>
            <a:endParaRPr lang="ru-RU" sz="1400" dirty="0">
              <a:latin typeface="+mn-lt"/>
              <a:cs typeface="+mn-cs"/>
              <a:sym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4900" y="2863003"/>
            <a:ext cx="2165349" cy="14017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«Алюминий Казахстана» АҚ</a:t>
            </a:r>
            <a:endParaRPr lang="ru-RU" sz="1600" b="1" dirty="0">
              <a:solidFill>
                <a:schemeClr val="tx1"/>
              </a:solidFill>
            </a:endParaRPr>
          </a:p>
        </p:txBody>
      </p:sp>
      <p:grpSp>
        <p:nvGrpSpPr>
          <p:cNvPr id="13" name="Group 492"/>
          <p:cNvGrpSpPr/>
          <p:nvPr/>
        </p:nvGrpSpPr>
        <p:grpSpPr>
          <a:xfrm>
            <a:off x="552349" y="3032284"/>
            <a:ext cx="369888" cy="369888"/>
            <a:chOff x="-2019301" y="4398964"/>
            <a:chExt cx="369888" cy="369888"/>
          </a:xfrm>
        </p:grpSpPr>
        <p:sp>
          <p:nvSpPr>
            <p:cNvPr id="15" name="Freeform 281"/>
            <p:cNvSpPr>
              <a:spLocks/>
            </p:cNvSpPr>
            <p:nvPr/>
          </p:nvSpPr>
          <p:spPr bwMode="auto">
            <a:xfrm>
              <a:off x="-1974851" y="4398964"/>
              <a:ext cx="69850" cy="63500"/>
            </a:xfrm>
            <a:custGeom>
              <a:avLst/>
              <a:gdLst>
                <a:gd name="T0" fmla="*/ 5 w 54"/>
                <a:gd name="T1" fmla="*/ 48 h 48"/>
                <a:gd name="T2" fmla="*/ 5 w 54"/>
                <a:gd name="T3" fmla="*/ 48 h 48"/>
                <a:gd name="T4" fmla="*/ 9 w 54"/>
                <a:gd name="T5" fmla="*/ 43 h 48"/>
                <a:gd name="T6" fmla="*/ 13 w 54"/>
                <a:gd name="T7" fmla="*/ 32 h 48"/>
                <a:gd name="T8" fmla="*/ 16 w 54"/>
                <a:gd name="T9" fmla="*/ 30 h 48"/>
                <a:gd name="T10" fmla="*/ 39 w 54"/>
                <a:gd name="T11" fmla="*/ 30 h 48"/>
                <a:gd name="T12" fmla="*/ 50 w 54"/>
                <a:gd name="T13" fmla="*/ 26 h 48"/>
                <a:gd name="T14" fmla="*/ 54 w 54"/>
                <a:gd name="T15" fmla="*/ 15 h 48"/>
                <a:gd name="T16" fmla="*/ 50 w 54"/>
                <a:gd name="T17" fmla="*/ 3 h 48"/>
                <a:gd name="T18" fmla="*/ 39 w 54"/>
                <a:gd name="T19" fmla="*/ 0 h 48"/>
                <a:gd name="T20" fmla="*/ 14 w 54"/>
                <a:gd name="T21" fmla="*/ 0 h 48"/>
                <a:gd name="T22" fmla="*/ 10 w 54"/>
                <a:gd name="T23" fmla="*/ 4 h 48"/>
                <a:gd name="T24" fmla="*/ 14 w 54"/>
                <a:gd name="T25" fmla="*/ 9 h 48"/>
                <a:gd name="T26" fmla="*/ 39 w 54"/>
                <a:gd name="T27" fmla="*/ 9 h 48"/>
                <a:gd name="T28" fmla="*/ 40 w 54"/>
                <a:gd name="T29" fmla="*/ 9 h 48"/>
                <a:gd name="T30" fmla="*/ 44 w 54"/>
                <a:gd name="T31" fmla="*/ 10 h 48"/>
                <a:gd name="T32" fmla="*/ 45 w 54"/>
                <a:gd name="T33" fmla="*/ 15 h 48"/>
                <a:gd name="T34" fmla="*/ 43 w 54"/>
                <a:gd name="T35" fmla="*/ 20 h 48"/>
                <a:gd name="T36" fmla="*/ 39 w 54"/>
                <a:gd name="T37" fmla="*/ 21 h 48"/>
                <a:gd name="T38" fmla="*/ 39 w 54"/>
                <a:gd name="T39" fmla="*/ 21 h 48"/>
                <a:gd name="T40" fmla="*/ 16 w 54"/>
                <a:gd name="T41" fmla="*/ 21 h 48"/>
                <a:gd name="T42" fmla="*/ 6 w 54"/>
                <a:gd name="T43" fmla="*/ 25 h 48"/>
                <a:gd name="T44" fmla="*/ 0 w 54"/>
                <a:gd name="T45" fmla="*/ 43 h 48"/>
                <a:gd name="T46" fmla="*/ 5 w 54"/>
                <a:gd name="T4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48">
                  <a:moveTo>
                    <a:pt x="5" y="48"/>
                  </a:moveTo>
                  <a:cubicBezTo>
                    <a:pt x="5" y="48"/>
                    <a:pt x="5" y="48"/>
                    <a:pt x="5" y="48"/>
                  </a:cubicBezTo>
                  <a:cubicBezTo>
                    <a:pt x="8" y="47"/>
                    <a:pt x="10" y="45"/>
                    <a:pt x="9" y="43"/>
                  </a:cubicBezTo>
                  <a:cubicBezTo>
                    <a:pt x="9" y="38"/>
                    <a:pt x="11" y="34"/>
                    <a:pt x="13" y="32"/>
                  </a:cubicBezTo>
                  <a:cubicBezTo>
                    <a:pt x="14" y="31"/>
                    <a:pt x="15" y="30"/>
                    <a:pt x="16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0" y="30"/>
                    <a:pt x="45" y="30"/>
                    <a:pt x="50" y="26"/>
                  </a:cubicBezTo>
                  <a:cubicBezTo>
                    <a:pt x="52" y="25"/>
                    <a:pt x="54" y="21"/>
                    <a:pt x="54" y="15"/>
                  </a:cubicBezTo>
                  <a:cubicBezTo>
                    <a:pt x="54" y="10"/>
                    <a:pt x="53" y="6"/>
                    <a:pt x="50" y="3"/>
                  </a:cubicBezTo>
                  <a:cubicBezTo>
                    <a:pt x="46" y="0"/>
                    <a:pt x="42" y="0"/>
                    <a:pt x="3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0" y="2"/>
                    <a:pt x="10" y="4"/>
                  </a:cubicBezTo>
                  <a:cubicBezTo>
                    <a:pt x="10" y="7"/>
                    <a:pt x="12" y="9"/>
                    <a:pt x="14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9"/>
                    <a:pt x="43" y="9"/>
                    <a:pt x="44" y="10"/>
                  </a:cubicBezTo>
                  <a:cubicBezTo>
                    <a:pt x="44" y="11"/>
                    <a:pt x="45" y="13"/>
                    <a:pt x="45" y="15"/>
                  </a:cubicBezTo>
                  <a:cubicBezTo>
                    <a:pt x="45" y="17"/>
                    <a:pt x="44" y="19"/>
                    <a:pt x="43" y="20"/>
                  </a:cubicBezTo>
                  <a:cubicBezTo>
                    <a:pt x="42" y="21"/>
                    <a:pt x="40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2" y="21"/>
                    <a:pt x="9" y="22"/>
                    <a:pt x="6" y="25"/>
                  </a:cubicBezTo>
                  <a:cubicBezTo>
                    <a:pt x="2" y="29"/>
                    <a:pt x="0" y="36"/>
                    <a:pt x="0" y="43"/>
                  </a:cubicBezTo>
                  <a:cubicBezTo>
                    <a:pt x="0" y="46"/>
                    <a:pt x="2" y="48"/>
                    <a:pt x="5" y="4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82"/>
            <p:cNvSpPr>
              <a:spLocks noEditPoints="1"/>
            </p:cNvSpPr>
            <p:nvPr/>
          </p:nvSpPr>
          <p:spPr bwMode="auto">
            <a:xfrm>
              <a:off x="-1987551" y="4624389"/>
              <a:ext cx="38100" cy="50800"/>
            </a:xfrm>
            <a:custGeom>
              <a:avLst/>
              <a:gdLst>
                <a:gd name="T0" fmla="*/ 25 w 29"/>
                <a:gd name="T1" fmla="*/ 0 h 39"/>
                <a:gd name="T2" fmla="*/ 4 w 29"/>
                <a:gd name="T3" fmla="*/ 0 h 39"/>
                <a:gd name="T4" fmla="*/ 0 w 29"/>
                <a:gd name="T5" fmla="*/ 5 h 39"/>
                <a:gd name="T6" fmla="*/ 0 w 29"/>
                <a:gd name="T7" fmla="*/ 35 h 39"/>
                <a:gd name="T8" fmla="*/ 4 w 29"/>
                <a:gd name="T9" fmla="*/ 39 h 39"/>
                <a:gd name="T10" fmla="*/ 25 w 29"/>
                <a:gd name="T11" fmla="*/ 39 h 39"/>
                <a:gd name="T12" fmla="*/ 29 w 29"/>
                <a:gd name="T13" fmla="*/ 35 h 39"/>
                <a:gd name="T14" fmla="*/ 29 w 29"/>
                <a:gd name="T15" fmla="*/ 5 h 39"/>
                <a:gd name="T16" fmla="*/ 25 w 29"/>
                <a:gd name="T17" fmla="*/ 0 h 39"/>
                <a:gd name="T18" fmla="*/ 20 w 29"/>
                <a:gd name="T19" fmla="*/ 30 h 39"/>
                <a:gd name="T20" fmla="*/ 9 w 29"/>
                <a:gd name="T21" fmla="*/ 30 h 39"/>
                <a:gd name="T22" fmla="*/ 9 w 29"/>
                <a:gd name="T23" fmla="*/ 9 h 39"/>
                <a:gd name="T24" fmla="*/ 20 w 29"/>
                <a:gd name="T25" fmla="*/ 9 h 39"/>
                <a:gd name="T26" fmla="*/ 20 w 29"/>
                <a:gd name="T27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9">
                  <a:moveTo>
                    <a:pt x="2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7" y="39"/>
                    <a:pt x="29" y="37"/>
                    <a:pt x="29" y="3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  <a:moveTo>
                    <a:pt x="20" y="30"/>
                  </a:move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20" y="3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83"/>
            <p:cNvSpPr>
              <a:spLocks noEditPoints="1"/>
            </p:cNvSpPr>
            <p:nvPr/>
          </p:nvSpPr>
          <p:spPr bwMode="auto">
            <a:xfrm>
              <a:off x="-1987551" y="4689476"/>
              <a:ext cx="38100" cy="50800"/>
            </a:xfrm>
            <a:custGeom>
              <a:avLst/>
              <a:gdLst>
                <a:gd name="T0" fmla="*/ 25 w 29"/>
                <a:gd name="T1" fmla="*/ 0 h 39"/>
                <a:gd name="T2" fmla="*/ 4 w 29"/>
                <a:gd name="T3" fmla="*/ 0 h 39"/>
                <a:gd name="T4" fmla="*/ 0 w 29"/>
                <a:gd name="T5" fmla="*/ 5 h 39"/>
                <a:gd name="T6" fmla="*/ 0 w 29"/>
                <a:gd name="T7" fmla="*/ 35 h 39"/>
                <a:gd name="T8" fmla="*/ 4 w 29"/>
                <a:gd name="T9" fmla="*/ 39 h 39"/>
                <a:gd name="T10" fmla="*/ 25 w 29"/>
                <a:gd name="T11" fmla="*/ 39 h 39"/>
                <a:gd name="T12" fmla="*/ 29 w 29"/>
                <a:gd name="T13" fmla="*/ 35 h 39"/>
                <a:gd name="T14" fmla="*/ 29 w 29"/>
                <a:gd name="T15" fmla="*/ 5 h 39"/>
                <a:gd name="T16" fmla="*/ 25 w 29"/>
                <a:gd name="T17" fmla="*/ 0 h 39"/>
                <a:gd name="T18" fmla="*/ 20 w 29"/>
                <a:gd name="T19" fmla="*/ 30 h 39"/>
                <a:gd name="T20" fmla="*/ 9 w 29"/>
                <a:gd name="T21" fmla="*/ 30 h 39"/>
                <a:gd name="T22" fmla="*/ 9 w 29"/>
                <a:gd name="T23" fmla="*/ 9 h 39"/>
                <a:gd name="T24" fmla="*/ 20 w 29"/>
                <a:gd name="T25" fmla="*/ 9 h 39"/>
                <a:gd name="T26" fmla="*/ 20 w 29"/>
                <a:gd name="T27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9">
                  <a:moveTo>
                    <a:pt x="2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7" y="39"/>
                    <a:pt x="29" y="37"/>
                    <a:pt x="29" y="3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  <a:moveTo>
                    <a:pt x="20" y="30"/>
                  </a:move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20" y="3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84"/>
            <p:cNvSpPr>
              <a:spLocks/>
            </p:cNvSpPr>
            <p:nvPr/>
          </p:nvSpPr>
          <p:spPr bwMode="auto">
            <a:xfrm>
              <a:off x="-1901826" y="4624389"/>
              <a:ext cx="44450" cy="14288"/>
            </a:xfrm>
            <a:custGeom>
              <a:avLst/>
              <a:gdLst>
                <a:gd name="T0" fmla="*/ 29 w 34"/>
                <a:gd name="T1" fmla="*/ 0 h 10"/>
                <a:gd name="T2" fmla="*/ 5 w 34"/>
                <a:gd name="T3" fmla="*/ 0 h 10"/>
                <a:gd name="T4" fmla="*/ 0 w 34"/>
                <a:gd name="T5" fmla="*/ 5 h 10"/>
                <a:gd name="T6" fmla="*/ 5 w 34"/>
                <a:gd name="T7" fmla="*/ 10 h 10"/>
                <a:gd name="T8" fmla="*/ 29 w 34"/>
                <a:gd name="T9" fmla="*/ 10 h 10"/>
                <a:gd name="T10" fmla="*/ 34 w 34"/>
                <a:gd name="T11" fmla="*/ 5 h 10"/>
                <a:gd name="T12" fmla="*/ 29 w 3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85"/>
            <p:cNvSpPr>
              <a:spLocks/>
            </p:cNvSpPr>
            <p:nvPr/>
          </p:nvSpPr>
          <p:spPr bwMode="auto">
            <a:xfrm>
              <a:off x="-1901826" y="4659314"/>
              <a:ext cx="44450" cy="11113"/>
            </a:xfrm>
            <a:custGeom>
              <a:avLst/>
              <a:gdLst>
                <a:gd name="T0" fmla="*/ 29 w 34"/>
                <a:gd name="T1" fmla="*/ 0 h 9"/>
                <a:gd name="T2" fmla="*/ 5 w 34"/>
                <a:gd name="T3" fmla="*/ 0 h 9"/>
                <a:gd name="T4" fmla="*/ 0 w 34"/>
                <a:gd name="T5" fmla="*/ 5 h 9"/>
                <a:gd name="T6" fmla="*/ 5 w 34"/>
                <a:gd name="T7" fmla="*/ 9 h 9"/>
                <a:gd name="T8" fmla="*/ 29 w 34"/>
                <a:gd name="T9" fmla="*/ 9 h 9"/>
                <a:gd name="T10" fmla="*/ 34 w 34"/>
                <a:gd name="T11" fmla="*/ 5 h 9"/>
                <a:gd name="T12" fmla="*/ 29 w 3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2" y="9"/>
                    <a:pt x="34" y="7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86"/>
            <p:cNvSpPr>
              <a:spLocks/>
            </p:cNvSpPr>
            <p:nvPr/>
          </p:nvSpPr>
          <p:spPr bwMode="auto">
            <a:xfrm>
              <a:off x="-1901826" y="4692651"/>
              <a:ext cx="44450" cy="11113"/>
            </a:xfrm>
            <a:custGeom>
              <a:avLst/>
              <a:gdLst>
                <a:gd name="T0" fmla="*/ 29 w 34"/>
                <a:gd name="T1" fmla="*/ 0 h 9"/>
                <a:gd name="T2" fmla="*/ 5 w 34"/>
                <a:gd name="T3" fmla="*/ 0 h 9"/>
                <a:gd name="T4" fmla="*/ 0 w 34"/>
                <a:gd name="T5" fmla="*/ 4 h 9"/>
                <a:gd name="T6" fmla="*/ 5 w 34"/>
                <a:gd name="T7" fmla="*/ 9 h 9"/>
                <a:gd name="T8" fmla="*/ 29 w 34"/>
                <a:gd name="T9" fmla="*/ 9 h 9"/>
                <a:gd name="T10" fmla="*/ 34 w 34"/>
                <a:gd name="T11" fmla="*/ 4 h 9"/>
                <a:gd name="T12" fmla="*/ 29 w 3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2" y="9"/>
                    <a:pt x="34" y="7"/>
                    <a:pt x="34" y="4"/>
                  </a:cubicBezTo>
                  <a:cubicBezTo>
                    <a:pt x="34" y="2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87"/>
            <p:cNvSpPr>
              <a:spLocks/>
            </p:cNvSpPr>
            <p:nvPr/>
          </p:nvSpPr>
          <p:spPr bwMode="auto">
            <a:xfrm>
              <a:off x="-1901826" y="4725989"/>
              <a:ext cx="44450" cy="12700"/>
            </a:xfrm>
            <a:custGeom>
              <a:avLst/>
              <a:gdLst>
                <a:gd name="T0" fmla="*/ 29 w 34"/>
                <a:gd name="T1" fmla="*/ 0 h 10"/>
                <a:gd name="T2" fmla="*/ 5 w 34"/>
                <a:gd name="T3" fmla="*/ 0 h 10"/>
                <a:gd name="T4" fmla="*/ 0 w 34"/>
                <a:gd name="T5" fmla="*/ 5 h 10"/>
                <a:gd name="T6" fmla="*/ 5 w 34"/>
                <a:gd name="T7" fmla="*/ 10 h 10"/>
                <a:gd name="T8" fmla="*/ 29 w 34"/>
                <a:gd name="T9" fmla="*/ 10 h 10"/>
                <a:gd name="T10" fmla="*/ 34 w 34"/>
                <a:gd name="T11" fmla="*/ 5 h 10"/>
                <a:gd name="T12" fmla="*/ 29 w 3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88"/>
            <p:cNvSpPr>
              <a:spLocks/>
            </p:cNvSpPr>
            <p:nvPr/>
          </p:nvSpPr>
          <p:spPr bwMode="auto">
            <a:xfrm>
              <a:off x="-1812926" y="4624389"/>
              <a:ext cx="44450" cy="14288"/>
            </a:xfrm>
            <a:custGeom>
              <a:avLst/>
              <a:gdLst>
                <a:gd name="T0" fmla="*/ 30 w 34"/>
                <a:gd name="T1" fmla="*/ 0 h 10"/>
                <a:gd name="T2" fmla="*/ 5 w 34"/>
                <a:gd name="T3" fmla="*/ 0 h 10"/>
                <a:gd name="T4" fmla="*/ 0 w 34"/>
                <a:gd name="T5" fmla="*/ 5 h 10"/>
                <a:gd name="T6" fmla="*/ 5 w 34"/>
                <a:gd name="T7" fmla="*/ 10 h 10"/>
                <a:gd name="T8" fmla="*/ 30 w 34"/>
                <a:gd name="T9" fmla="*/ 10 h 10"/>
                <a:gd name="T10" fmla="*/ 34 w 34"/>
                <a:gd name="T11" fmla="*/ 5 h 10"/>
                <a:gd name="T12" fmla="*/ 30 w 3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3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89"/>
            <p:cNvSpPr>
              <a:spLocks/>
            </p:cNvSpPr>
            <p:nvPr/>
          </p:nvSpPr>
          <p:spPr bwMode="auto">
            <a:xfrm>
              <a:off x="-1812926" y="4659314"/>
              <a:ext cx="44450" cy="11113"/>
            </a:xfrm>
            <a:custGeom>
              <a:avLst/>
              <a:gdLst>
                <a:gd name="T0" fmla="*/ 30 w 34"/>
                <a:gd name="T1" fmla="*/ 0 h 9"/>
                <a:gd name="T2" fmla="*/ 5 w 34"/>
                <a:gd name="T3" fmla="*/ 0 h 9"/>
                <a:gd name="T4" fmla="*/ 0 w 34"/>
                <a:gd name="T5" fmla="*/ 5 h 9"/>
                <a:gd name="T6" fmla="*/ 5 w 34"/>
                <a:gd name="T7" fmla="*/ 9 h 9"/>
                <a:gd name="T8" fmla="*/ 30 w 34"/>
                <a:gd name="T9" fmla="*/ 9 h 9"/>
                <a:gd name="T10" fmla="*/ 34 w 34"/>
                <a:gd name="T11" fmla="*/ 5 h 9"/>
                <a:gd name="T12" fmla="*/ 30 w 3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3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9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90"/>
            <p:cNvSpPr>
              <a:spLocks/>
            </p:cNvSpPr>
            <p:nvPr/>
          </p:nvSpPr>
          <p:spPr bwMode="auto">
            <a:xfrm>
              <a:off x="-1812926" y="4692651"/>
              <a:ext cx="44450" cy="11113"/>
            </a:xfrm>
            <a:custGeom>
              <a:avLst/>
              <a:gdLst>
                <a:gd name="T0" fmla="*/ 30 w 34"/>
                <a:gd name="T1" fmla="*/ 0 h 9"/>
                <a:gd name="T2" fmla="*/ 5 w 34"/>
                <a:gd name="T3" fmla="*/ 0 h 9"/>
                <a:gd name="T4" fmla="*/ 0 w 34"/>
                <a:gd name="T5" fmla="*/ 4 h 9"/>
                <a:gd name="T6" fmla="*/ 5 w 34"/>
                <a:gd name="T7" fmla="*/ 9 h 9"/>
                <a:gd name="T8" fmla="*/ 30 w 34"/>
                <a:gd name="T9" fmla="*/ 9 h 9"/>
                <a:gd name="T10" fmla="*/ 34 w 34"/>
                <a:gd name="T11" fmla="*/ 4 h 9"/>
                <a:gd name="T12" fmla="*/ 30 w 3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3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9"/>
                    <a:pt x="34" y="7"/>
                    <a:pt x="34" y="4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91"/>
            <p:cNvSpPr>
              <a:spLocks/>
            </p:cNvSpPr>
            <p:nvPr/>
          </p:nvSpPr>
          <p:spPr bwMode="auto">
            <a:xfrm>
              <a:off x="-1812926" y="4725989"/>
              <a:ext cx="44450" cy="12700"/>
            </a:xfrm>
            <a:custGeom>
              <a:avLst/>
              <a:gdLst>
                <a:gd name="T0" fmla="*/ 30 w 34"/>
                <a:gd name="T1" fmla="*/ 0 h 10"/>
                <a:gd name="T2" fmla="*/ 5 w 34"/>
                <a:gd name="T3" fmla="*/ 0 h 10"/>
                <a:gd name="T4" fmla="*/ 0 w 34"/>
                <a:gd name="T5" fmla="*/ 5 h 10"/>
                <a:gd name="T6" fmla="*/ 5 w 34"/>
                <a:gd name="T7" fmla="*/ 10 h 10"/>
                <a:gd name="T8" fmla="*/ 30 w 34"/>
                <a:gd name="T9" fmla="*/ 10 h 10"/>
                <a:gd name="T10" fmla="*/ 34 w 34"/>
                <a:gd name="T11" fmla="*/ 5 h 10"/>
                <a:gd name="T12" fmla="*/ 30 w 3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3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92"/>
            <p:cNvSpPr>
              <a:spLocks noEditPoints="1"/>
            </p:cNvSpPr>
            <p:nvPr/>
          </p:nvSpPr>
          <p:spPr bwMode="auto">
            <a:xfrm>
              <a:off x="-2019301" y="4478339"/>
              <a:ext cx="369888" cy="290513"/>
            </a:xfrm>
            <a:custGeom>
              <a:avLst/>
              <a:gdLst>
                <a:gd name="T0" fmla="*/ 277 w 284"/>
                <a:gd name="T1" fmla="*/ 62 h 223"/>
                <a:gd name="T2" fmla="*/ 215 w 284"/>
                <a:gd name="T3" fmla="*/ 67 h 223"/>
                <a:gd name="T4" fmla="*/ 209 w 284"/>
                <a:gd name="T5" fmla="*/ 62 h 223"/>
                <a:gd name="T6" fmla="*/ 189 w 284"/>
                <a:gd name="T7" fmla="*/ 76 h 223"/>
                <a:gd name="T8" fmla="*/ 206 w 284"/>
                <a:gd name="T9" fmla="*/ 74 h 223"/>
                <a:gd name="T10" fmla="*/ 206 w 284"/>
                <a:gd name="T11" fmla="*/ 214 h 223"/>
                <a:gd name="T12" fmla="*/ 147 w 284"/>
                <a:gd name="T13" fmla="*/ 99 h 223"/>
                <a:gd name="T14" fmla="*/ 176 w 284"/>
                <a:gd name="T15" fmla="*/ 82 h 223"/>
                <a:gd name="T16" fmla="*/ 147 w 284"/>
                <a:gd name="T17" fmla="*/ 88 h 223"/>
                <a:gd name="T18" fmla="*/ 145 w 284"/>
                <a:gd name="T19" fmla="*/ 63 h 223"/>
                <a:gd name="T20" fmla="*/ 120 w 284"/>
                <a:gd name="T21" fmla="*/ 71 h 223"/>
                <a:gd name="T22" fmla="*/ 73 w 284"/>
                <a:gd name="T23" fmla="*/ 91 h 223"/>
                <a:gd name="T24" fmla="*/ 59 w 284"/>
                <a:gd name="T25" fmla="*/ 33 h 223"/>
                <a:gd name="T26" fmla="*/ 70 w 284"/>
                <a:gd name="T27" fmla="*/ 28 h 223"/>
                <a:gd name="T28" fmla="*/ 65 w 284"/>
                <a:gd name="T29" fmla="*/ 0 h 223"/>
                <a:gd name="T30" fmla="*/ 9 w 284"/>
                <a:gd name="T31" fmla="*/ 5 h 223"/>
                <a:gd name="T32" fmla="*/ 14 w 284"/>
                <a:gd name="T33" fmla="*/ 33 h 223"/>
                <a:gd name="T34" fmla="*/ 20 w 284"/>
                <a:gd name="T35" fmla="*/ 91 h 223"/>
                <a:gd name="T36" fmla="*/ 0 w 284"/>
                <a:gd name="T37" fmla="*/ 96 h 223"/>
                <a:gd name="T38" fmla="*/ 5 w 284"/>
                <a:gd name="T39" fmla="*/ 223 h 223"/>
                <a:gd name="T40" fmla="*/ 142 w 284"/>
                <a:gd name="T41" fmla="*/ 223 h 223"/>
                <a:gd name="T42" fmla="*/ 279 w 284"/>
                <a:gd name="T43" fmla="*/ 223 h 223"/>
                <a:gd name="T44" fmla="*/ 284 w 284"/>
                <a:gd name="T45" fmla="*/ 67 h 223"/>
                <a:gd name="T46" fmla="*/ 18 w 284"/>
                <a:gd name="T47" fmla="*/ 10 h 223"/>
                <a:gd name="T48" fmla="*/ 61 w 284"/>
                <a:gd name="T49" fmla="*/ 23 h 223"/>
                <a:gd name="T50" fmla="*/ 25 w 284"/>
                <a:gd name="T51" fmla="*/ 23 h 223"/>
                <a:gd name="T52" fmla="*/ 18 w 284"/>
                <a:gd name="T53" fmla="*/ 10 h 223"/>
                <a:gd name="T54" fmla="*/ 49 w 284"/>
                <a:gd name="T55" fmla="*/ 33 h 223"/>
                <a:gd name="T56" fmla="*/ 30 w 284"/>
                <a:gd name="T57" fmla="*/ 91 h 223"/>
                <a:gd name="T58" fmla="*/ 10 w 284"/>
                <a:gd name="T59" fmla="*/ 101 h 223"/>
                <a:gd name="T60" fmla="*/ 69 w 284"/>
                <a:gd name="T61" fmla="*/ 214 h 223"/>
                <a:gd name="T62" fmla="*/ 10 w 284"/>
                <a:gd name="T63" fmla="*/ 101 h 223"/>
                <a:gd name="T64" fmla="*/ 137 w 284"/>
                <a:gd name="T65" fmla="*/ 74 h 223"/>
                <a:gd name="T66" fmla="*/ 137 w 284"/>
                <a:gd name="T67" fmla="*/ 214 h 223"/>
                <a:gd name="T68" fmla="*/ 79 w 284"/>
                <a:gd name="T69" fmla="*/ 99 h 223"/>
                <a:gd name="T70" fmla="*/ 215 w 284"/>
                <a:gd name="T71" fmla="*/ 214 h 223"/>
                <a:gd name="T72" fmla="*/ 274 w 284"/>
                <a:gd name="T73" fmla="*/ 7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4" h="223">
                  <a:moveTo>
                    <a:pt x="282" y="63"/>
                  </a:moveTo>
                  <a:cubicBezTo>
                    <a:pt x="280" y="62"/>
                    <a:pt x="279" y="62"/>
                    <a:pt x="277" y="62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15" y="67"/>
                    <a:pt x="215" y="67"/>
                    <a:pt x="215" y="67"/>
                  </a:cubicBezTo>
                  <a:cubicBezTo>
                    <a:pt x="215" y="65"/>
                    <a:pt x="215" y="64"/>
                    <a:pt x="213" y="63"/>
                  </a:cubicBezTo>
                  <a:cubicBezTo>
                    <a:pt x="212" y="62"/>
                    <a:pt x="210" y="62"/>
                    <a:pt x="209" y="62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89" y="71"/>
                    <a:pt x="188" y="74"/>
                    <a:pt x="189" y="76"/>
                  </a:cubicBezTo>
                  <a:cubicBezTo>
                    <a:pt x="190" y="78"/>
                    <a:pt x="192" y="80"/>
                    <a:pt x="195" y="79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6" y="96"/>
                    <a:pt x="206" y="96"/>
                    <a:pt x="206" y="96"/>
                  </a:cubicBezTo>
                  <a:cubicBezTo>
                    <a:pt x="206" y="214"/>
                    <a:pt x="206" y="214"/>
                    <a:pt x="206" y="214"/>
                  </a:cubicBezTo>
                  <a:cubicBezTo>
                    <a:pt x="147" y="214"/>
                    <a:pt x="147" y="214"/>
                    <a:pt x="147" y="214"/>
                  </a:cubicBezTo>
                  <a:cubicBezTo>
                    <a:pt x="147" y="99"/>
                    <a:pt x="147" y="99"/>
                    <a:pt x="147" y="99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6" y="87"/>
                    <a:pt x="177" y="84"/>
                    <a:pt x="176" y="82"/>
                  </a:cubicBezTo>
                  <a:cubicBezTo>
                    <a:pt x="175" y="79"/>
                    <a:pt x="172" y="78"/>
                    <a:pt x="169" y="79"/>
                  </a:cubicBezTo>
                  <a:cubicBezTo>
                    <a:pt x="147" y="88"/>
                    <a:pt x="147" y="88"/>
                    <a:pt x="147" y="88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65"/>
                    <a:pt x="146" y="64"/>
                    <a:pt x="145" y="63"/>
                  </a:cubicBezTo>
                  <a:cubicBezTo>
                    <a:pt x="143" y="62"/>
                    <a:pt x="142" y="62"/>
                    <a:pt x="140" y="62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8" y="33"/>
                    <a:pt x="70" y="31"/>
                    <a:pt x="70" y="28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0"/>
                    <a:pt x="9" y="2"/>
                    <a:pt x="9" y="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1"/>
                    <a:pt x="11" y="33"/>
                    <a:pt x="14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3" y="91"/>
                    <a:pt x="0" y="93"/>
                    <a:pt x="0" y="96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21"/>
                    <a:pt x="3" y="223"/>
                    <a:pt x="5" y="223"/>
                  </a:cubicBezTo>
                  <a:cubicBezTo>
                    <a:pt x="74" y="223"/>
                    <a:pt x="74" y="223"/>
                    <a:pt x="74" y="223"/>
                  </a:cubicBezTo>
                  <a:cubicBezTo>
                    <a:pt x="142" y="223"/>
                    <a:pt x="142" y="223"/>
                    <a:pt x="142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79" y="223"/>
                    <a:pt x="279" y="223"/>
                    <a:pt x="279" y="223"/>
                  </a:cubicBezTo>
                  <a:cubicBezTo>
                    <a:pt x="282" y="223"/>
                    <a:pt x="284" y="221"/>
                    <a:pt x="284" y="218"/>
                  </a:cubicBezTo>
                  <a:cubicBezTo>
                    <a:pt x="284" y="67"/>
                    <a:pt x="284" y="67"/>
                    <a:pt x="284" y="67"/>
                  </a:cubicBezTo>
                  <a:cubicBezTo>
                    <a:pt x="284" y="65"/>
                    <a:pt x="283" y="64"/>
                    <a:pt x="282" y="63"/>
                  </a:cubicBezTo>
                  <a:close/>
                  <a:moveTo>
                    <a:pt x="18" y="10"/>
                  </a:moveTo>
                  <a:cubicBezTo>
                    <a:pt x="61" y="10"/>
                    <a:pt x="61" y="10"/>
                    <a:pt x="61" y="1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8" y="10"/>
                  </a:lnTo>
                  <a:close/>
                  <a:moveTo>
                    <a:pt x="30" y="33"/>
                  </a:moveTo>
                  <a:cubicBezTo>
                    <a:pt x="49" y="33"/>
                    <a:pt x="49" y="33"/>
                    <a:pt x="49" y="3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91"/>
                    <a:pt x="30" y="91"/>
                    <a:pt x="30" y="91"/>
                  </a:cubicBezTo>
                  <a:lnTo>
                    <a:pt x="30" y="33"/>
                  </a:lnTo>
                  <a:close/>
                  <a:moveTo>
                    <a:pt x="10" y="101"/>
                  </a:moveTo>
                  <a:cubicBezTo>
                    <a:pt x="69" y="101"/>
                    <a:pt x="69" y="101"/>
                    <a:pt x="69" y="101"/>
                  </a:cubicBezTo>
                  <a:cubicBezTo>
                    <a:pt x="69" y="214"/>
                    <a:pt x="69" y="214"/>
                    <a:pt x="69" y="214"/>
                  </a:cubicBezTo>
                  <a:cubicBezTo>
                    <a:pt x="10" y="214"/>
                    <a:pt x="10" y="214"/>
                    <a:pt x="10" y="214"/>
                  </a:cubicBezTo>
                  <a:lnTo>
                    <a:pt x="10" y="101"/>
                  </a:lnTo>
                  <a:close/>
                  <a:moveTo>
                    <a:pt x="79" y="99"/>
                  </a:moveTo>
                  <a:cubicBezTo>
                    <a:pt x="137" y="74"/>
                    <a:pt x="137" y="74"/>
                    <a:pt x="137" y="74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7" y="214"/>
                    <a:pt x="137" y="214"/>
                    <a:pt x="137" y="214"/>
                  </a:cubicBezTo>
                  <a:cubicBezTo>
                    <a:pt x="79" y="214"/>
                    <a:pt x="79" y="214"/>
                    <a:pt x="79" y="214"/>
                  </a:cubicBezTo>
                  <a:lnTo>
                    <a:pt x="79" y="99"/>
                  </a:lnTo>
                  <a:close/>
                  <a:moveTo>
                    <a:pt x="274" y="214"/>
                  </a:moveTo>
                  <a:cubicBezTo>
                    <a:pt x="215" y="214"/>
                    <a:pt x="215" y="214"/>
                    <a:pt x="215" y="214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74" y="74"/>
                    <a:pt x="274" y="74"/>
                    <a:pt x="274" y="74"/>
                  </a:cubicBezTo>
                  <a:lnTo>
                    <a:pt x="274" y="214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93"/>
            <p:cNvSpPr>
              <a:spLocks/>
            </p:cNvSpPr>
            <p:nvPr/>
          </p:nvSpPr>
          <p:spPr bwMode="auto">
            <a:xfrm>
              <a:off x="-1722438" y="4624389"/>
              <a:ext cx="44450" cy="14288"/>
            </a:xfrm>
            <a:custGeom>
              <a:avLst/>
              <a:gdLst>
                <a:gd name="T0" fmla="*/ 5 w 34"/>
                <a:gd name="T1" fmla="*/ 10 h 10"/>
                <a:gd name="T2" fmla="*/ 29 w 34"/>
                <a:gd name="T3" fmla="*/ 10 h 10"/>
                <a:gd name="T4" fmla="*/ 34 w 34"/>
                <a:gd name="T5" fmla="*/ 5 h 10"/>
                <a:gd name="T6" fmla="*/ 29 w 34"/>
                <a:gd name="T7" fmla="*/ 0 h 10"/>
                <a:gd name="T8" fmla="*/ 5 w 34"/>
                <a:gd name="T9" fmla="*/ 0 h 10"/>
                <a:gd name="T10" fmla="*/ 0 w 34"/>
                <a:gd name="T11" fmla="*/ 5 h 10"/>
                <a:gd name="T12" fmla="*/ 5 w 3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5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94"/>
            <p:cNvSpPr>
              <a:spLocks/>
            </p:cNvSpPr>
            <p:nvPr/>
          </p:nvSpPr>
          <p:spPr bwMode="auto">
            <a:xfrm>
              <a:off x="-1722438" y="4659314"/>
              <a:ext cx="44450" cy="11113"/>
            </a:xfrm>
            <a:custGeom>
              <a:avLst/>
              <a:gdLst>
                <a:gd name="T0" fmla="*/ 5 w 34"/>
                <a:gd name="T1" fmla="*/ 9 h 9"/>
                <a:gd name="T2" fmla="*/ 29 w 34"/>
                <a:gd name="T3" fmla="*/ 9 h 9"/>
                <a:gd name="T4" fmla="*/ 34 w 34"/>
                <a:gd name="T5" fmla="*/ 5 h 9"/>
                <a:gd name="T6" fmla="*/ 29 w 34"/>
                <a:gd name="T7" fmla="*/ 0 h 9"/>
                <a:gd name="T8" fmla="*/ 5 w 34"/>
                <a:gd name="T9" fmla="*/ 0 h 9"/>
                <a:gd name="T10" fmla="*/ 0 w 34"/>
                <a:gd name="T11" fmla="*/ 5 h 9"/>
                <a:gd name="T12" fmla="*/ 5 w 3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5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32" y="9"/>
                    <a:pt x="34" y="7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95"/>
            <p:cNvSpPr>
              <a:spLocks/>
            </p:cNvSpPr>
            <p:nvPr/>
          </p:nvSpPr>
          <p:spPr bwMode="auto">
            <a:xfrm>
              <a:off x="-1722438" y="4692651"/>
              <a:ext cx="44450" cy="11113"/>
            </a:xfrm>
            <a:custGeom>
              <a:avLst/>
              <a:gdLst>
                <a:gd name="T0" fmla="*/ 5 w 34"/>
                <a:gd name="T1" fmla="*/ 9 h 9"/>
                <a:gd name="T2" fmla="*/ 29 w 34"/>
                <a:gd name="T3" fmla="*/ 9 h 9"/>
                <a:gd name="T4" fmla="*/ 34 w 34"/>
                <a:gd name="T5" fmla="*/ 4 h 9"/>
                <a:gd name="T6" fmla="*/ 29 w 34"/>
                <a:gd name="T7" fmla="*/ 0 h 9"/>
                <a:gd name="T8" fmla="*/ 5 w 34"/>
                <a:gd name="T9" fmla="*/ 0 h 9"/>
                <a:gd name="T10" fmla="*/ 0 w 34"/>
                <a:gd name="T11" fmla="*/ 4 h 9"/>
                <a:gd name="T12" fmla="*/ 5 w 3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5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32" y="9"/>
                    <a:pt x="34" y="7"/>
                    <a:pt x="34" y="4"/>
                  </a:cubicBezTo>
                  <a:cubicBezTo>
                    <a:pt x="34" y="2"/>
                    <a:pt x="32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6"/>
            <p:cNvSpPr>
              <a:spLocks/>
            </p:cNvSpPr>
            <p:nvPr/>
          </p:nvSpPr>
          <p:spPr bwMode="auto">
            <a:xfrm>
              <a:off x="-1722438" y="4725989"/>
              <a:ext cx="44450" cy="12700"/>
            </a:xfrm>
            <a:custGeom>
              <a:avLst/>
              <a:gdLst>
                <a:gd name="T0" fmla="*/ 5 w 34"/>
                <a:gd name="T1" fmla="*/ 10 h 10"/>
                <a:gd name="T2" fmla="*/ 29 w 34"/>
                <a:gd name="T3" fmla="*/ 10 h 10"/>
                <a:gd name="T4" fmla="*/ 34 w 34"/>
                <a:gd name="T5" fmla="*/ 5 h 10"/>
                <a:gd name="T6" fmla="*/ 29 w 34"/>
                <a:gd name="T7" fmla="*/ 0 h 10"/>
                <a:gd name="T8" fmla="*/ 5 w 34"/>
                <a:gd name="T9" fmla="*/ 0 h 10"/>
                <a:gd name="T10" fmla="*/ 0 w 34"/>
                <a:gd name="T11" fmla="*/ 5 h 10"/>
                <a:gd name="T12" fmla="*/ 5 w 3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5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Прямоугольник 30"/>
          <p:cNvSpPr/>
          <p:nvPr/>
        </p:nvSpPr>
        <p:spPr bwMode="gray">
          <a:xfrm>
            <a:off x="4465536" y="1436847"/>
            <a:ext cx="2738416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err="1">
                <a:solidFill>
                  <a:schemeClr val="dk1"/>
                </a:solidFill>
                <a:latin typeface="+mn-lt"/>
              </a:rPr>
              <a:t>Қызмет</a:t>
            </a:r>
            <a:r>
              <a:rPr lang="ru-RU" sz="1400" b="1" i="1" dirty="0">
                <a:solidFill>
                  <a:schemeClr val="dk1"/>
                </a:solidFill>
                <a:latin typeface="+mn-lt"/>
              </a:rPr>
              <a:t> </a:t>
            </a:r>
            <a:r>
              <a:rPr lang="ru-RU" sz="1400" b="1" i="1" dirty="0" err="1">
                <a:solidFill>
                  <a:schemeClr val="dk1"/>
                </a:solidFill>
                <a:latin typeface="+mn-lt"/>
              </a:rPr>
              <a:t>көрсету</a:t>
            </a:r>
            <a:endParaRPr lang="ru-RU" sz="1400" b="1" i="1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32" name="Прямоугольник 31"/>
          <p:cNvSpPr/>
          <p:nvPr/>
        </p:nvSpPr>
        <p:spPr bwMode="gray">
          <a:xfrm>
            <a:off x="7204203" y="1436847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err="1">
                <a:solidFill>
                  <a:schemeClr val="dk1"/>
                </a:solidFill>
                <a:latin typeface="+mn-lt"/>
              </a:rPr>
              <a:t>Қызмет</a:t>
            </a:r>
            <a:r>
              <a:rPr lang="ru-RU" sz="1400" b="1" i="1" dirty="0">
                <a:solidFill>
                  <a:schemeClr val="dk1"/>
                </a:solidFill>
                <a:latin typeface="+mn-lt"/>
              </a:rPr>
              <a:t> </a:t>
            </a:r>
            <a:r>
              <a:rPr lang="ru-RU" sz="1400" b="1" i="1" dirty="0" err="1">
                <a:solidFill>
                  <a:schemeClr val="dk1"/>
                </a:solidFill>
                <a:latin typeface="+mn-lt"/>
              </a:rPr>
              <a:t>тарифі</a:t>
            </a:r>
            <a:endParaRPr lang="ru-RU" sz="1400" b="1" i="1" dirty="0">
              <a:solidFill>
                <a:schemeClr val="dk1"/>
              </a:solidFill>
              <a:latin typeface="+mn-lt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936774" y="1436847"/>
            <a:ext cx="1438275" cy="3671888"/>
            <a:chOff x="2432720" y="2258870"/>
            <a:chExt cx="1438524" cy="3672000"/>
          </a:xfrm>
        </p:grpSpPr>
        <p:sp>
          <p:nvSpPr>
            <p:cNvPr id="34" name="Freeform 54"/>
            <p:cNvSpPr>
              <a:spLocks/>
            </p:cNvSpPr>
            <p:nvPr/>
          </p:nvSpPr>
          <p:spPr bwMode="auto">
            <a:xfrm>
              <a:off x="2432720" y="2258870"/>
              <a:ext cx="1438524" cy="3375993"/>
            </a:xfrm>
            <a:custGeom>
              <a:avLst/>
              <a:gdLst>
                <a:gd name="T0" fmla="*/ 0 w 1001"/>
                <a:gd name="T1" fmla="*/ 1473200 h 2224"/>
                <a:gd name="T2" fmla="*/ 971550 w 1001"/>
                <a:gd name="T3" fmla="*/ 1473200 h 2224"/>
                <a:gd name="T4" fmla="*/ 971550 w 1001"/>
                <a:gd name="T5" fmla="*/ 1897062 h 2224"/>
                <a:gd name="T6" fmla="*/ 1589088 w 1001"/>
                <a:gd name="T7" fmla="*/ 3530600 h 2224"/>
                <a:gd name="T8" fmla="*/ 1589088 w 1001"/>
                <a:gd name="T9" fmla="*/ 0 h 2224"/>
                <a:gd name="T10" fmla="*/ 0 w 1001"/>
                <a:gd name="T11" fmla="*/ 1473200 h 2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1"/>
                <a:gd name="T19" fmla="*/ 0 h 2224"/>
                <a:gd name="T20" fmla="*/ 1001 w 1001"/>
                <a:gd name="T21" fmla="*/ 2224 h 2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1" h="2224">
                  <a:moveTo>
                    <a:pt x="0" y="928"/>
                  </a:moveTo>
                  <a:lnTo>
                    <a:pt x="612" y="928"/>
                  </a:lnTo>
                  <a:lnTo>
                    <a:pt x="612" y="1195"/>
                  </a:lnTo>
                  <a:lnTo>
                    <a:pt x="1001" y="2224"/>
                  </a:lnTo>
                  <a:lnTo>
                    <a:pt x="1001" y="0"/>
                  </a:lnTo>
                  <a:lnTo>
                    <a:pt x="0" y="9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14:hiddenLine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 smtClean="0">
                <a:solidFill>
                  <a:srgbClr val="000000"/>
                </a:solidFill>
              </a:endParaRPr>
            </a:p>
          </p:txBody>
        </p:sp>
        <p:sp>
          <p:nvSpPr>
            <p:cNvPr id="35" name="Freeform 55"/>
            <p:cNvSpPr>
              <a:spLocks/>
            </p:cNvSpPr>
            <p:nvPr/>
          </p:nvSpPr>
          <p:spPr bwMode="auto">
            <a:xfrm>
              <a:off x="2432720" y="2269496"/>
              <a:ext cx="1438524" cy="3661374"/>
            </a:xfrm>
            <a:custGeom>
              <a:avLst/>
              <a:gdLst>
                <a:gd name="T0" fmla="*/ 1531938 w 1001"/>
                <a:gd name="T1" fmla="*/ 0 h 2412"/>
                <a:gd name="T2" fmla="*/ 0 w 1001"/>
                <a:gd name="T3" fmla="*/ 1462087 h 2412"/>
                <a:gd name="T4" fmla="*/ 982663 w 1001"/>
                <a:gd name="T5" fmla="*/ 1462087 h 2412"/>
                <a:gd name="T6" fmla="*/ 982663 w 1001"/>
                <a:gd name="T7" fmla="*/ 1897063 h 2412"/>
                <a:gd name="T8" fmla="*/ 1589088 w 1001"/>
                <a:gd name="T9" fmla="*/ 3829050 h 2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1"/>
                <a:gd name="T16" fmla="*/ 0 h 2412"/>
                <a:gd name="T17" fmla="*/ 1001 w 1001"/>
                <a:gd name="T18" fmla="*/ 2412 h 2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1" h="2412">
                  <a:moveTo>
                    <a:pt x="965" y="0"/>
                  </a:moveTo>
                  <a:lnTo>
                    <a:pt x="0" y="921"/>
                  </a:lnTo>
                  <a:lnTo>
                    <a:pt x="619" y="921"/>
                  </a:lnTo>
                  <a:lnTo>
                    <a:pt x="619" y="1195"/>
                  </a:lnTo>
                  <a:lnTo>
                    <a:pt x="1001" y="2412"/>
                  </a:lnTo>
                </a:path>
              </a:pathLst>
            </a:custGeom>
            <a:noFill/>
            <a:ln w="19050" cap="flat" cmpd="sng" algn="ctr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6" name="Rectangle 38"/>
          <p:cNvSpPr>
            <a:spLocks noChangeArrowheads="1"/>
          </p:cNvSpPr>
          <p:nvPr/>
        </p:nvSpPr>
        <p:spPr bwMode="gray">
          <a:xfrm>
            <a:off x="2628799" y="2889409"/>
            <a:ext cx="1152525" cy="396875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1050" b="0" dirty="0" err="1" smtClean="0">
                <a:solidFill>
                  <a:schemeClr val="lt1"/>
                </a:solidFill>
              </a:rPr>
              <a:t>Реттелетін</a:t>
            </a:r>
            <a:r>
              <a:rPr lang="ru-RU" altLang="de-DE" sz="1050" b="0" dirty="0" smtClean="0">
                <a:solidFill>
                  <a:schemeClr val="lt1"/>
                </a:solidFill>
              </a:rPr>
              <a:t> </a:t>
            </a:r>
            <a:r>
              <a:rPr lang="ru-RU" altLang="de-DE" sz="1050" b="0" dirty="0" err="1" smtClean="0">
                <a:solidFill>
                  <a:schemeClr val="lt1"/>
                </a:solidFill>
              </a:rPr>
              <a:t>қызмет</a:t>
            </a:r>
            <a:endParaRPr lang="de-DE" altLang="de-DE" sz="1050" b="0" dirty="0" smtClean="0">
              <a:solidFill>
                <a:schemeClr val="lt1"/>
              </a:solidFill>
            </a:endParaRP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gray">
          <a:xfrm>
            <a:off x="2628799" y="3356134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de-DE" sz="1050" b="0" dirty="0" err="1" smtClean="0">
                <a:solidFill>
                  <a:schemeClr val="dk1"/>
                </a:solidFill>
              </a:rPr>
              <a:t>Негізгі</a:t>
            </a:r>
            <a:r>
              <a:rPr lang="ru-RU" altLang="de-DE" sz="1050" b="0" dirty="0" smtClean="0">
                <a:solidFill>
                  <a:schemeClr val="dk1"/>
                </a:solidFill>
              </a:rPr>
              <a:t> </a:t>
            </a:r>
            <a:r>
              <a:rPr lang="ru-RU" altLang="de-DE" sz="1050" b="0" dirty="0" err="1" smtClean="0">
                <a:solidFill>
                  <a:schemeClr val="dk1"/>
                </a:solidFill>
              </a:rPr>
              <a:t>қызмет</a:t>
            </a:r>
            <a:endParaRPr lang="de-DE" altLang="de-DE" sz="1050" b="0" dirty="0" smtClean="0">
              <a:solidFill>
                <a:schemeClr val="dk1"/>
              </a:solidFill>
            </a:endParaRPr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gray">
          <a:xfrm>
            <a:off x="2628799" y="3857784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050" b="0" dirty="0" err="1"/>
              <a:t>Өзге</a:t>
            </a:r>
            <a:r>
              <a:rPr lang="ru-RU" sz="1050" b="0" dirty="0"/>
              <a:t> де </a:t>
            </a:r>
            <a:r>
              <a:rPr lang="ru-RU" sz="1050" b="0" dirty="0" err="1"/>
              <a:t>қызмет</a:t>
            </a:r>
            <a:endParaRPr lang="de-DE" altLang="de-DE" sz="1050" b="0" dirty="0" smtClean="0">
              <a:solidFill>
                <a:schemeClr val="dk1"/>
              </a:solidFill>
            </a:endParaRPr>
          </a:p>
        </p:txBody>
      </p:sp>
      <p:cxnSp>
        <p:nvCxnSpPr>
          <p:cNvPr id="41" name="Gerade Verbindung 14"/>
          <p:cNvCxnSpPr/>
          <p:nvPr/>
        </p:nvCxnSpPr>
        <p:spPr bwMode="auto">
          <a:xfrm>
            <a:off x="4465536" y="1211422"/>
            <a:ext cx="6660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4465536" y="705009"/>
            <a:ext cx="6659999" cy="45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72000" anchor="b"/>
          <a:lstStyle/>
          <a:p>
            <a:pPr algn="ctr"/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Тұтынушылармен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endParaRPr lang="en-GB" altLang="de-DE" sz="1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526"/>
          <p:cNvSpPr/>
          <p:nvPr/>
        </p:nvSpPr>
        <p:spPr bwMode="gray">
          <a:xfrm>
            <a:off x="4465536" y="1887697"/>
            <a:ext cx="2738416" cy="322948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>
                <a:latin typeface="+mn-lt"/>
              </a:rPr>
              <a:t>уәкілетті</a:t>
            </a:r>
            <a:r>
              <a:rPr lang="ru-RU" sz="1400" dirty="0">
                <a:latin typeface="+mn-lt"/>
              </a:rPr>
              <a:t> орган </a:t>
            </a:r>
            <a:r>
              <a:rPr lang="ru-RU" sz="1400" dirty="0" err="1">
                <a:latin typeface="+mn-lt"/>
              </a:rPr>
              <a:t>бекіткен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тарифтер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бойынша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көрсетілетін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қызметтердің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сапасына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қойылатын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талаптарға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сәйкес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жалпыға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бірдей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қызмет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көрсету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қамтамасыз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етіледі</a:t>
            </a:r>
            <a:r>
              <a:rPr lang="ru-RU" sz="1400" dirty="0">
                <a:latin typeface="+mn-lt"/>
              </a:rPr>
              <a:t>. </a:t>
            </a:r>
            <a:endParaRPr lang="ru-RU" sz="1400" dirty="0" smtClean="0">
              <a:latin typeface="+mn-lt"/>
            </a:endParaRP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 smtClean="0">
                <a:latin typeface="+mn-lt"/>
              </a:rPr>
              <a:t>тараптар</a:t>
            </a:r>
            <a:r>
              <a:rPr lang="ru-RU" sz="1400" dirty="0" smtClean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жасасқан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шарттардың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және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қабылданған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шарттық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өзара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міндеттемелердің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талаптарына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сәйкес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жүзеге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асырылады</a:t>
            </a:r>
            <a:r>
              <a:rPr lang="ru-RU" sz="1400" dirty="0">
                <a:latin typeface="+mn-lt"/>
              </a:rPr>
              <a:t>.</a:t>
            </a:r>
          </a:p>
        </p:txBody>
      </p:sp>
      <p:sp>
        <p:nvSpPr>
          <p:cNvPr id="45" name="Rounded Rectangle 526"/>
          <p:cNvSpPr/>
          <p:nvPr/>
        </p:nvSpPr>
        <p:spPr bwMode="gray">
          <a:xfrm>
            <a:off x="7204203" y="1887697"/>
            <a:ext cx="2224088" cy="326203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>
                <a:latin typeface="+mn-lt"/>
              </a:rPr>
              <a:t>жобаны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бағалау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процесіне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тәуелсіз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сарапшылардың</a:t>
            </a:r>
            <a:r>
              <a:rPr lang="ru-RU" sz="1400" dirty="0">
                <a:latin typeface="+mn-lt"/>
              </a:rPr>
              <a:t>, </a:t>
            </a:r>
            <a:r>
              <a:rPr lang="ru-RU" sz="1400" dirty="0" err="1">
                <a:latin typeface="+mn-lt"/>
              </a:rPr>
              <a:t>қоғамдық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ұйымдар</a:t>
            </a:r>
            <a:r>
              <a:rPr lang="ru-RU" sz="1400" dirty="0">
                <a:latin typeface="+mn-lt"/>
              </a:rPr>
              <a:t> мен </a:t>
            </a:r>
            <a:r>
              <a:rPr lang="ru-RU" sz="1400" dirty="0" err="1">
                <a:latin typeface="+mn-lt"/>
              </a:rPr>
              <a:t>тұтынушылардың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қатысуы</a:t>
            </a:r>
            <a:r>
              <a:rPr lang="ru-RU" sz="1400" dirty="0">
                <a:latin typeface="+mn-lt"/>
              </a:rPr>
              <a:t> </a:t>
            </a:r>
            <a:endParaRPr lang="ru-RU" sz="1400" dirty="0" smtClean="0">
              <a:latin typeface="+mn-lt"/>
            </a:endParaRP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 smtClean="0">
                <a:latin typeface="+mn-lt"/>
              </a:rPr>
              <a:t>қоғамдық</a:t>
            </a:r>
            <a:r>
              <a:rPr lang="ru-RU" sz="1400" dirty="0" smtClean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тыңдауларға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 smtClean="0">
                <a:latin typeface="+mn-lt"/>
              </a:rPr>
              <a:t>қатысу</a:t>
            </a:r>
            <a:endParaRPr lang="ru-RU" sz="1400" dirty="0" smtClean="0">
              <a:latin typeface="+mn-lt"/>
            </a:endParaRP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тұтынушыларды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заңнамада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көзделген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мерзімдерде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тарифтердің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өзгеруі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туралы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хабардар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ету</a:t>
            </a:r>
            <a:endParaRPr lang="en-US" sz="1400" dirty="0">
              <a:latin typeface="+mn-lt"/>
            </a:endParaRPr>
          </a:p>
        </p:txBody>
      </p:sp>
      <p:sp>
        <p:nvSpPr>
          <p:cNvPr id="48" name="Freeform 223"/>
          <p:cNvSpPr>
            <a:spLocks noEditPoints="1"/>
          </p:cNvSpPr>
          <p:nvPr/>
        </p:nvSpPr>
        <p:spPr bwMode="auto">
          <a:xfrm>
            <a:off x="5879204" y="783934"/>
            <a:ext cx="414338" cy="352425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3" name="Соединительная линия уступом 52"/>
          <p:cNvCxnSpPr/>
          <p:nvPr/>
        </p:nvCxnSpPr>
        <p:spPr>
          <a:xfrm flipV="1">
            <a:off x="2410500" y="3178223"/>
            <a:ext cx="230159" cy="18516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Соединительная линия уступом 53"/>
          <p:cNvCxnSpPr/>
          <p:nvPr/>
        </p:nvCxnSpPr>
        <p:spPr>
          <a:xfrm>
            <a:off x="2410500" y="3363385"/>
            <a:ext cx="230159" cy="78221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37" idx="1"/>
          </p:cNvCxnSpPr>
          <p:nvPr/>
        </p:nvCxnSpPr>
        <p:spPr>
          <a:xfrm flipH="1">
            <a:off x="2525579" y="3553778"/>
            <a:ext cx="10322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0" name="Прямоугольник 59"/>
          <p:cNvSpPr/>
          <p:nvPr/>
        </p:nvSpPr>
        <p:spPr bwMode="gray">
          <a:xfrm>
            <a:off x="9380666" y="1436847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err="1">
                <a:solidFill>
                  <a:schemeClr val="dk1"/>
                </a:solidFill>
                <a:latin typeface="+mn-lt"/>
              </a:rPr>
              <a:t>Тұтынушылар</a:t>
            </a:r>
            <a:r>
              <a:rPr lang="ru-RU" sz="1400" b="1" i="1" dirty="0">
                <a:solidFill>
                  <a:schemeClr val="dk1"/>
                </a:solidFill>
                <a:latin typeface="+mn-lt"/>
              </a:rPr>
              <a:t> </a:t>
            </a:r>
            <a:r>
              <a:rPr lang="ru-RU" sz="1400" b="1" i="1" dirty="0" err="1">
                <a:solidFill>
                  <a:schemeClr val="dk1"/>
                </a:solidFill>
                <a:latin typeface="+mn-lt"/>
              </a:rPr>
              <a:t>алдындағы</a:t>
            </a:r>
            <a:r>
              <a:rPr lang="ru-RU" sz="1400" b="1" i="1" dirty="0">
                <a:solidFill>
                  <a:schemeClr val="dk1"/>
                </a:solidFill>
                <a:latin typeface="+mn-lt"/>
              </a:rPr>
              <a:t> </a:t>
            </a:r>
            <a:r>
              <a:rPr lang="ru-RU" sz="1400" b="1" i="1" dirty="0" err="1">
                <a:solidFill>
                  <a:schemeClr val="dk1"/>
                </a:solidFill>
                <a:latin typeface="+mn-lt"/>
              </a:rPr>
              <a:t>есептер</a:t>
            </a:r>
            <a:endParaRPr lang="ru-RU" sz="1400" b="1" i="1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61" name="Rounded Rectangle 526"/>
          <p:cNvSpPr/>
          <p:nvPr/>
        </p:nvSpPr>
        <p:spPr bwMode="gray">
          <a:xfrm>
            <a:off x="9380666" y="1887697"/>
            <a:ext cx="2224088" cy="326203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>
                <a:latin typeface="+mn-lt"/>
              </a:rPr>
              <a:t>бұқаралық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ақпарат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құралдарында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көпшілік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тыңдаулардың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уақыты</a:t>
            </a:r>
            <a:r>
              <a:rPr lang="ru-RU" sz="1400" dirty="0">
                <a:latin typeface="+mn-lt"/>
              </a:rPr>
              <a:t> мен </a:t>
            </a:r>
            <a:r>
              <a:rPr lang="ru-RU" sz="1400" dirty="0" err="1">
                <a:latin typeface="+mn-lt"/>
              </a:rPr>
              <a:t>орны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туралы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хабарламаларды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жариялау</a:t>
            </a:r>
            <a:r>
              <a:rPr lang="ru-RU" sz="1400" dirty="0">
                <a:latin typeface="+mn-lt"/>
              </a:rPr>
              <a:t>. </a:t>
            </a:r>
            <a:endParaRPr lang="ru-RU" sz="1400" dirty="0" smtClean="0">
              <a:latin typeface="+mn-lt"/>
            </a:endParaRP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 smtClean="0">
                <a:latin typeface="+mn-lt"/>
              </a:rPr>
              <a:t>міндетті</a:t>
            </a:r>
            <a:r>
              <a:rPr lang="ru-RU" sz="1400" dirty="0" smtClean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ақпаратты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бұқаралық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ақпарат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құралдарында</a:t>
            </a:r>
            <a:r>
              <a:rPr lang="ru-RU" sz="1400" dirty="0">
                <a:latin typeface="+mn-lt"/>
              </a:rPr>
              <a:t>, </a:t>
            </a:r>
            <a:r>
              <a:rPr lang="ru-RU" sz="1400" dirty="0" err="1">
                <a:latin typeface="+mn-lt"/>
              </a:rPr>
              <a:t>оның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ішінде</a:t>
            </a:r>
            <a:r>
              <a:rPr lang="ru-RU" sz="1400" dirty="0">
                <a:latin typeface="+mn-lt"/>
              </a:rPr>
              <a:t> интернет-</a:t>
            </a:r>
            <a:r>
              <a:rPr lang="ru-RU" sz="1400" dirty="0" err="1">
                <a:latin typeface="+mn-lt"/>
              </a:rPr>
              <a:t>ресурста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орналастыру</a:t>
            </a:r>
            <a:endParaRPr lang="ru-RU" sz="1400" dirty="0">
              <a:latin typeface="+mn-lt"/>
            </a:endParaRPr>
          </a:p>
        </p:txBody>
      </p:sp>
      <p:grpSp>
        <p:nvGrpSpPr>
          <p:cNvPr id="62" name="Group 488"/>
          <p:cNvGrpSpPr/>
          <p:nvPr/>
        </p:nvGrpSpPr>
        <p:grpSpPr>
          <a:xfrm>
            <a:off x="969862" y="3029110"/>
            <a:ext cx="371475" cy="371475"/>
            <a:chOff x="-2103438" y="3878264"/>
            <a:chExt cx="371475" cy="371475"/>
          </a:xfrm>
        </p:grpSpPr>
        <p:sp>
          <p:nvSpPr>
            <p:cNvPr id="63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692152" y="6321430"/>
            <a:ext cx="10922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жылдың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бірінші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жартыжылдығында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көрсетілетін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қызметтердің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сапасына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тұтынушылар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тарапынан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шағымдар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жоқ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38188" y="5298186"/>
            <a:ext cx="11190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EE7D11"/>
              </a:buClr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2024-2025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жылдардағы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жылыту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кезеңі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жабдықтың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істен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шығуынсыз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жылумен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жабдықтау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жүйесіндегі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ақауларсыз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өтті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EE7D11"/>
              </a:buClr>
            </a:pP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Жылыту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кезеңінде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жылу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желілеріндегі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жылу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желісінің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нүктелеріндегі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станцияларындағы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салқындатқыштың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гидравликалық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параметрлері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есептік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мәндерге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келді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орталық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жылумен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жабдықтаудың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желілік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суының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температурасы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температура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кестесіне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келді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2"/>
          <p:cNvSpPr/>
          <p:nvPr>
            <p:custDataLst>
              <p:tags r:id="rId4"/>
            </p:custDataLst>
          </p:nvPr>
        </p:nvSpPr>
        <p:spPr bwMode="auto">
          <a:xfrm>
            <a:off x="166688" y="5494338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 smtClean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801" dirty="0">
              <a:solidFill>
                <a:schemeClr val="hlink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sp>
        <p:nvSpPr>
          <p:cNvPr id="75" name="Rectangle 2"/>
          <p:cNvSpPr/>
          <p:nvPr>
            <p:custDataLst>
              <p:tags r:id="rId5"/>
            </p:custDataLst>
          </p:nvPr>
        </p:nvSpPr>
        <p:spPr bwMode="auto">
          <a:xfrm>
            <a:off x="166688" y="6216650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 smtClean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801" dirty="0">
              <a:solidFill>
                <a:schemeClr val="hlink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7630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9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62466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7" name="Прямоугольник 4"/>
          <p:cNvSpPr>
            <a:spLocks noChangeArrowheads="1"/>
          </p:cNvSpPr>
          <p:nvPr/>
        </p:nvSpPr>
        <p:spPr bwMode="auto">
          <a:xfrm>
            <a:off x="365125" y="777875"/>
            <a:ext cx="114823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22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22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22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22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22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738"/>
              </a:spcBef>
              <a:spcAft>
                <a:spcPts val="738"/>
              </a:spcAft>
            </a:pPr>
            <a:r>
              <a:rPr lang="ru-RU" altLang="ru-RU" sz="1600">
                <a:latin typeface="Arial (Основной текст)"/>
              </a:rPr>
              <a:t>     </a:t>
            </a:r>
          </a:p>
        </p:txBody>
      </p:sp>
      <p:sp>
        <p:nvSpPr>
          <p:cNvPr id="62468" name="Title 1"/>
          <p:cNvSpPr txBox="1">
            <a:spLocks/>
          </p:cNvSpPr>
          <p:nvPr/>
        </p:nvSpPr>
        <p:spPr bwMode="auto">
          <a:xfrm>
            <a:off x="365125" y="198438"/>
            <a:ext cx="98234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b="1" dirty="0" err="1">
                <a:solidFill>
                  <a:schemeClr val="accent1"/>
                </a:solidFill>
                <a:latin typeface="Arial" panose="020B0604020202020204" pitchFamily="34" charset="0"/>
              </a:rPr>
              <a:t>Реттелетін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Arial" panose="020B0604020202020204" pitchFamily="34" charset="0"/>
              </a:rPr>
              <a:t>қызметтерді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Arial" panose="020B0604020202020204" pitchFamily="34" charset="0"/>
              </a:rPr>
              <a:t>ұсыну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Arial" panose="020B0604020202020204" pitchFamily="34" charset="0"/>
              </a:rPr>
              <a:t>сапасы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Arial" panose="020B0604020202020204" pitchFamily="34" charset="0"/>
              </a:rPr>
              <a:t>туралы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Arial" panose="020B0604020202020204" pitchFamily="34" charset="0"/>
              </a:rPr>
              <a:t>ақпарат</a:t>
            </a:r>
            <a:endParaRPr lang="ru-RU" altLang="ru-RU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angle 40"/>
          <p:cNvSpPr/>
          <p:nvPr/>
        </p:nvSpPr>
        <p:spPr>
          <a:xfrm>
            <a:off x="11113" y="5634038"/>
            <a:ext cx="12192000" cy="692150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err="1"/>
              <a:t>Реттелетін</a:t>
            </a:r>
            <a:r>
              <a:rPr lang="ru-RU" dirty="0"/>
              <a:t> </a:t>
            </a:r>
            <a:r>
              <a:rPr lang="ru-RU" dirty="0" err="1"/>
              <a:t>қызметтер</a:t>
            </a:r>
            <a:r>
              <a:rPr lang="ru-RU" dirty="0"/>
              <a:t>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органдар</a:t>
            </a:r>
            <a:r>
              <a:rPr lang="ru-RU" dirty="0"/>
              <a:t>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құзыреті</a:t>
            </a:r>
            <a:r>
              <a:rPr lang="ru-RU" dirty="0"/>
              <a:t> </a:t>
            </a:r>
            <a:r>
              <a:rPr lang="ru-RU" dirty="0" err="1"/>
              <a:t>шегінде</a:t>
            </a:r>
            <a:r>
              <a:rPr lang="ru-RU" dirty="0"/>
              <a:t> </a:t>
            </a:r>
            <a:r>
              <a:rPr lang="ru-RU" dirty="0" err="1"/>
              <a:t>белгілеген</a:t>
            </a:r>
            <a:r>
              <a:rPr lang="ru-RU" dirty="0"/>
              <a:t> </a:t>
            </a:r>
            <a:r>
              <a:rPr lang="ru-RU" dirty="0" err="1"/>
              <a:t>сапаға</a:t>
            </a:r>
            <a:r>
              <a:rPr lang="ru-RU" dirty="0"/>
              <a:t> </a:t>
            </a:r>
            <a:r>
              <a:rPr lang="ru-RU" dirty="0" err="1"/>
              <a:t>қойылатын</a:t>
            </a:r>
            <a:r>
              <a:rPr lang="ru-RU" dirty="0"/>
              <a:t> </a:t>
            </a:r>
            <a:r>
              <a:rPr lang="ru-RU" dirty="0" err="1"/>
              <a:t>талаптарды</a:t>
            </a:r>
            <a:r>
              <a:rPr lang="ru-RU" dirty="0"/>
              <a:t> </a:t>
            </a:r>
            <a:r>
              <a:rPr lang="ru-RU" dirty="0" err="1"/>
              <a:t>ескере</a:t>
            </a:r>
            <a:r>
              <a:rPr lang="ru-RU" dirty="0"/>
              <a:t> </a:t>
            </a:r>
            <a:r>
              <a:rPr lang="ru-RU" dirty="0" err="1"/>
              <a:t>отырып</a:t>
            </a:r>
            <a:r>
              <a:rPr lang="ru-RU" dirty="0"/>
              <a:t> </a:t>
            </a:r>
            <a:r>
              <a:rPr lang="ru-RU" dirty="0" err="1"/>
              <a:t>көрсетіледі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2470" name="TextBox 25"/>
          <p:cNvSpPr txBox="1">
            <a:spLocks noChangeArrowheads="1"/>
          </p:cNvSpPr>
          <p:nvPr/>
        </p:nvSpPr>
        <p:spPr bwMode="auto">
          <a:xfrm>
            <a:off x="468313" y="1117600"/>
            <a:ext cx="77676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1600" dirty="0" err="1">
                <a:latin typeface="Arial" panose="020B0604020202020204" pitchFamily="34" charset="0"/>
              </a:rPr>
              <a:t>Көрсетілетін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қызметтердің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сапасы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қамтамасыз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етіледі</a:t>
            </a:r>
            <a:r>
              <a:rPr lang="ru-RU" sz="1600" dirty="0"/>
              <a:t>:</a:t>
            </a:r>
            <a:endParaRPr lang="ru-RU" altLang="ru-RU" sz="1600" dirty="0">
              <a:latin typeface="Arial (Основной текст)"/>
            </a:endParaRPr>
          </a:p>
        </p:txBody>
      </p:sp>
      <p:sp>
        <p:nvSpPr>
          <p:cNvPr id="21" name="Rectangle 4"/>
          <p:cNvSpPr/>
          <p:nvPr/>
        </p:nvSpPr>
        <p:spPr>
          <a:xfrm>
            <a:off x="314325" y="1782763"/>
            <a:ext cx="3756025" cy="1525587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" name="Google Shape;478;p43"/>
          <p:cNvSpPr/>
          <p:nvPr/>
        </p:nvSpPr>
        <p:spPr>
          <a:xfrm>
            <a:off x="1903413" y="1550988"/>
            <a:ext cx="577850" cy="49847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algn="ctr" defTabSz="583170" eaLnBrk="1" fontAlgn="auto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01</a:t>
            </a:r>
            <a:endParaRPr sz="3600" dirty="0">
              <a:solidFill>
                <a:srgbClr val="5A6469"/>
              </a:solidFill>
              <a:latin typeface="Arial" panose="020B0604020202020204"/>
              <a:cs typeface="+mn-cs"/>
              <a:sym typeface="Montserrat"/>
            </a:endParaRPr>
          </a:p>
        </p:txBody>
      </p:sp>
      <p:sp>
        <p:nvSpPr>
          <p:cNvPr id="24" name="Google Shape;506;p43"/>
          <p:cNvSpPr txBox="1"/>
          <p:nvPr/>
        </p:nvSpPr>
        <p:spPr>
          <a:xfrm>
            <a:off x="395288" y="2111375"/>
            <a:ext cx="1838325" cy="92233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/>
              <a:t>МЕМСТ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СанЕжН</a:t>
            </a:r>
            <a:r>
              <a:rPr lang="ru-RU" dirty="0"/>
              <a:t>: </a:t>
            </a:r>
            <a:r>
              <a:rPr lang="ru-RU" dirty="0" err="1"/>
              <a:t>салқындатқыштың</a:t>
            </a:r>
            <a:r>
              <a:rPr lang="ru-RU" dirty="0"/>
              <a:t> </a:t>
            </a:r>
            <a:r>
              <a:rPr lang="ru-RU" dirty="0" err="1"/>
              <a:t>параметрлерін</a:t>
            </a:r>
            <a:r>
              <a:rPr lang="ru-RU" dirty="0"/>
              <a:t>, температура </a:t>
            </a:r>
            <a:r>
              <a:rPr lang="ru-RU" dirty="0" err="1"/>
              <a:t>режимдерін</a:t>
            </a:r>
            <a:r>
              <a:rPr lang="ru-RU" dirty="0"/>
              <a:t> </a:t>
            </a:r>
            <a:r>
              <a:rPr lang="ru-RU" dirty="0" err="1"/>
              <a:t>реттейді</a:t>
            </a:r>
            <a:r>
              <a:rPr lang="ru-RU" dirty="0"/>
              <a:t>.</a:t>
            </a:r>
            <a:endParaRPr lang="en-US" dirty="0">
              <a:solidFill>
                <a:srgbClr val="32373C"/>
              </a:solidFill>
              <a:latin typeface="Arial" panose="020B0604020202020204"/>
              <a:cs typeface="+mn-cs"/>
              <a:sym typeface="Open Sans"/>
            </a:endParaRPr>
          </a:p>
        </p:txBody>
      </p:sp>
      <p:sp>
        <p:nvSpPr>
          <p:cNvPr id="26" name="Google Shape;506;p43"/>
          <p:cNvSpPr txBox="1"/>
          <p:nvPr/>
        </p:nvSpPr>
        <p:spPr>
          <a:xfrm>
            <a:off x="2381250" y="2122488"/>
            <a:ext cx="1573213" cy="73977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 err="1"/>
              <a:t>Техникалық</a:t>
            </a:r>
            <a:r>
              <a:rPr lang="ru-RU" dirty="0"/>
              <a:t> </a:t>
            </a:r>
            <a:r>
              <a:rPr lang="ru-RU" dirty="0" err="1"/>
              <a:t>пайдалану</a:t>
            </a:r>
            <a:r>
              <a:rPr lang="ru-RU" dirty="0"/>
              <a:t> </a:t>
            </a:r>
            <a:r>
              <a:rPr lang="ru-RU" dirty="0" err="1"/>
              <a:t>ережелері</a:t>
            </a:r>
            <a:r>
              <a:rPr lang="ru-RU" dirty="0"/>
              <a:t>: </a:t>
            </a:r>
            <a:r>
              <a:rPr lang="ru-RU" dirty="0" err="1"/>
              <a:t>инженерлік</a:t>
            </a:r>
            <a:r>
              <a:rPr lang="ru-RU" dirty="0"/>
              <a:t> </a:t>
            </a:r>
            <a:r>
              <a:rPr lang="ru-RU" dirty="0" err="1"/>
              <a:t>жүйелер</a:t>
            </a:r>
            <a:r>
              <a:rPr lang="ru-RU" dirty="0"/>
              <a:t> мен </a:t>
            </a:r>
            <a:r>
              <a:rPr lang="ru-RU" dirty="0" err="1"/>
              <a:t>жабдықтар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en-US" dirty="0" smtClean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.</a:t>
            </a:r>
            <a:endParaRPr lang="en-US" dirty="0">
              <a:solidFill>
                <a:srgbClr val="32373C"/>
              </a:solidFill>
              <a:latin typeface="Arial" panose="020B0604020202020204"/>
              <a:cs typeface="+mn-cs"/>
              <a:sym typeface="Open Sans"/>
            </a:endParaRPr>
          </a:p>
        </p:txBody>
      </p:sp>
      <p:sp>
        <p:nvSpPr>
          <p:cNvPr id="27" name="Rectangle 97"/>
          <p:cNvSpPr/>
          <p:nvPr/>
        </p:nvSpPr>
        <p:spPr>
          <a:xfrm>
            <a:off x="314325" y="3589338"/>
            <a:ext cx="3756025" cy="1684337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8" name="Google Shape;478;p43"/>
          <p:cNvSpPr/>
          <p:nvPr/>
        </p:nvSpPr>
        <p:spPr>
          <a:xfrm>
            <a:off x="1903413" y="3355975"/>
            <a:ext cx="577850" cy="500063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algn="ctr" defTabSz="583170" eaLnBrk="1" fontAlgn="auto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0</a:t>
            </a:r>
            <a:r>
              <a:rPr lang="en-US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6</a:t>
            </a:r>
            <a:endParaRPr sz="3600" dirty="0">
              <a:solidFill>
                <a:srgbClr val="5A6469"/>
              </a:solidFill>
              <a:latin typeface="Arial" panose="020B0604020202020204"/>
              <a:cs typeface="+mn-cs"/>
              <a:sym typeface="Montserrat"/>
            </a:endParaRPr>
          </a:p>
        </p:txBody>
      </p:sp>
      <p:sp>
        <p:nvSpPr>
          <p:cNvPr id="29" name="Google Shape;506;p43"/>
          <p:cNvSpPr txBox="1"/>
          <p:nvPr/>
        </p:nvSpPr>
        <p:spPr>
          <a:xfrm>
            <a:off x="433388" y="3919538"/>
            <a:ext cx="1689100" cy="73818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 err="1"/>
              <a:t>Энергияны</a:t>
            </a:r>
            <a:r>
              <a:rPr lang="ru-RU" dirty="0"/>
              <a:t> </a:t>
            </a:r>
            <a:r>
              <a:rPr lang="ru-RU" dirty="0" err="1"/>
              <a:t>үнемдейтін</a:t>
            </a:r>
            <a:r>
              <a:rPr lang="ru-RU" dirty="0"/>
              <a:t> </a:t>
            </a:r>
            <a:r>
              <a:rPr lang="ru-RU" dirty="0" err="1"/>
              <a:t>жабдықтар</a:t>
            </a:r>
            <a:r>
              <a:rPr lang="ru-RU" dirty="0"/>
              <a:t> мен </a:t>
            </a:r>
            <a:r>
              <a:rPr lang="ru-RU" dirty="0" err="1"/>
              <a:t>технологияларды</a:t>
            </a:r>
            <a:r>
              <a:rPr lang="ru-RU" dirty="0"/>
              <a:t> </a:t>
            </a:r>
            <a:r>
              <a:rPr lang="ru-RU" dirty="0" err="1"/>
              <a:t>пайдалану</a:t>
            </a:r>
            <a:r>
              <a:rPr lang="ru-RU" dirty="0"/>
              <a:t>.</a:t>
            </a:r>
            <a:endParaRPr lang="en-US" dirty="0">
              <a:solidFill>
                <a:srgbClr val="32373C"/>
              </a:solidFill>
              <a:latin typeface="Arial" panose="020B0604020202020204"/>
              <a:cs typeface="+mn-cs"/>
              <a:sym typeface="Open Sans"/>
            </a:endParaRPr>
          </a:p>
        </p:txBody>
      </p:sp>
      <p:sp>
        <p:nvSpPr>
          <p:cNvPr id="30" name="Google Shape;506;p43"/>
          <p:cNvSpPr txBox="1"/>
          <p:nvPr/>
        </p:nvSpPr>
        <p:spPr>
          <a:xfrm>
            <a:off x="2270125" y="3919538"/>
            <a:ext cx="1687513" cy="55403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 err="1"/>
              <a:t>Жеткізудің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кезеңдерінде</a:t>
            </a:r>
            <a:r>
              <a:rPr lang="ru-RU" dirty="0"/>
              <a:t> 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шығынын</a:t>
            </a:r>
            <a:r>
              <a:rPr lang="ru-RU" dirty="0"/>
              <a:t> </a:t>
            </a:r>
            <a:r>
              <a:rPr lang="ru-RU" dirty="0" err="1"/>
              <a:t>бақылау</a:t>
            </a:r>
            <a:r>
              <a:rPr lang="ru-RU" dirty="0"/>
              <a:t>.</a:t>
            </a:r>
            <a:endParaRPr lang="en-US" dirty="0">
              <a:solidFill>
                <a:srgbClr val="32373C"/>
              </a:solidFill>
              <a:latin typeface="Arial" panose="020B0604020202020204"/>
              <a:cs typeface="+mn-cs"/>
              <a:sym typeface="Open Sans"/>
            </a:endParaRPr>
          </a:p>
        </p:txBody>
      </p:sp>
      <p:sp>
        <p:nvSpPr>
          <p:cNvPr id="31" name="Rectangle 106"/>
          <p:cNvSpPr/>
          <p:nvPr/>
        </p:nvSpPr>
        <p:spPr>
          <a:xfrm>
            <a:off x="4217988" y="1782763"/>
            <a:ext cx="3756025" cy="1525587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" name="Google Shape;478;p43"/>
          <p:cNvSpPr/>
          <p:nvPr/>
        </p:nvSpPr>
        <p:spPr>
          <a:xfrm>
            <a:off x="5807075" y="1550988"/>
            <a:ext cx="577850" cy="49847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algn="ctr" defTabSz="583170" eaLnBrk="1" fontAlgn="auto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0</a:t>
            </a:r>
            <a:r>
              <a:rPr lang="en-US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2</a:t>
            </a:r>
            <a:endParaRPr sz="3600" dirty="0">
              <a:solidFill>
                <a:srgbClr val="5A6469"/>
              </a:solidFill>
              <a:latin typeface="Arial" panose="020B0604020202020204"/>
              <a:cs typeface="+mn-cs"/>
              <a:sym typeface="Montserrat"/>
            </a:endParaRPr>
          </a:p>
        </p:txBody>
      </p:sp>
      <p:sp>
        <p:nvSpPr>
          <p:cNvPr id="33" name="Google Shape;506;p43"/>
          <p:cNvSpPr txBox="1"/>
          <p:nvPr/>
        </p:nvSpPr>
        <p:spPr>
          <a:xfrm>
            <a:off x="4333875" y="2090738"/>
            <a:ext cx="1687513" cy="73866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/>
              <a:t>Суды </a:t>
            </a:r>
            <a:r>
              <a:rPr lang="ru-RU" dirty="0" err="1"/>
              <a:t>зертханалық</a:t>
            </a:r>
            <a:r>
              <a:rPr lang="ru-RU" dirty="0"/>
              <a:t> </a:t>
            </a:r>
            <a:r>
              <a:rPr lang="ru-RU" dirty="0" err="1"/>
              <a:t>талдау</a:t>
            </a:r>
            <a:r>
              <a:rPr lang="ru-RU" dirty="0"/>
              <a:t>: </a:t>
            </a:r>
            <a:r>
              <a:rPr lang="ru-RU" dirty="0" err="1"/>
              <a:t>нормаларға</a:t>
            </a:r>
            <a:r>
              <a:rPr lang="ru-RU" dirty="0"/>
              <a:t> </a:t>
            </a:r>
            <a:r>
              <a:rPr lang="ru-RU" dirty="0" err="1"/>
              <a:t>сәйкестігін</a:t>
            </a:r>
            <a:r>
              <a:rPr lang="ru-RU" dirty="0"/>
              <a:t> </a:t>
            </a:r>
            <a:r>
              <a:rPr lang="ru-RU" dirty="0" err="1"/>
              <a:t>тексеру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үнемі</a:t>
            </a:r>
            <a:r>
              <a:rPr lang="ru-RU" dirty="0"/>
              <a:t> </a:t>
            </a:r>
            <a:r>
              <a:rPr lang="ru-RU" dirty="0" err="1"/>
              <a:t>жүргізіледі</a:t>
            </a:r>
            <a:r>
              <a:rPr lang="ru-RU" dirty="0" smtClean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. </a:t>
            </a:r>
            <a:endParaRPr lang="en-US" dirty="0">
              <a:solidFill>
                <a:srgbClr val="32373C"/>
              </a:solidFill>
              <a:latin typeface="Arial" panose="020B0604020202020204"/>
              <a:cs typeface="+mn-cs"/>
              <a:sym typeface="Open Sans"/>
            </a:endParaRPr>
          </a:p>
        </p:txBody>
      </p:sp>
      <p:sp>
        <p:nvSpPr>
          <p:cNvPr id="34" name="Google Shape;506;p43"/>
          <p:cNvSpPr txBox="1"/>
          <p:nvPr/>
        </p:nvSpPr>
        <p:spPr>
          <a:xfrm>
            <a:off x="6170613" y="2090738"/>
            <a:ext cx="1687512" cy="73866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желілеріндегі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көздерінен</a:t>
            </a:r>
            <a:r>
              <a:rPr lang="ru-RU" dirty="0"/>
              <a:t> </a:t>
            </a:r>
            <a:r>
              <a:rPr lang="ru-RU" dirty="0" err="1"/>
              <a:t>шығатын</a:t>
            </a:r>
            <a:r>
              <a:rPr lang="ru-RU" dirty="0"/>
              <a:t> температура мен </a:t>
            </a:r>
            <a:r>
              <a:rPr lang="ru-RU" dirty="0" err="1"/>
              <a:t>қысымды</a:t>
            </a:r>
            <a:r>
              <a:rPr lang="ru-RU" dirty="0"/>
              <a:t> </a:t>
            </a:r>
            <a:r>
              <a:rPr lang="ru-RU" dirty="0" err="1"/>
              <a:t>бақылау</a:t>
            </a:r>
            <a:r>
              <a:rPr lang="ru-RU" dirty="0"/>
              <a:t>.</a:t>
            </a:r>
            <a:endParaRPr lang="en-US" dirty="0">
              <a:solidFill>
                <a:srgbClr val="32373C"/>
              </a:solidFill>
              <a:latin typeface="Arial" panose="020B0604020202020204"/>
              <a:cs typeface="+mn-cs"/>
              <a:sym typeface="Open Sans"/>
            </a:endParaRPr>
          </a:p>
        </p:txBody>
      </p:sp>
      <p:sp>
        <p:nvSpPr>
          <p:cNvPr id="35" name="Rectangle 114"/>
          <p:cNvSpPr/>
          <p:nvPr/>
        </p:nvSpPr>
        <p:spPr>
          <a:xfrm>
            <a:off x="4217988" y="3589338"/>
            <a:ext cx="3756025" cy="1684337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6" name="Google Shape;478;p43"/>
          <p:cNvSpPr/>
          <p:nvPr/>
        </p:nvSpPr>
        <p:spPr>
          <a:xfrm>
            <a:off x="5807075" y="3355975"/>
            <a:ext cx="577850" cy="500063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algn="ctr" defTabSz="583170" eaLnBrk="1" fontAlgn="auto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0</a:t>
            </a:r>
            <a:r>
              <a:rPr lang="en-US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5</a:t>
            </a:r>
            <a:endParaRPr sz="3600" dirty="0">
              <a:solidFill>
                <a:srgbClr val="5A6469"/>
              </a:solidFill>
              <a:latin typeface="Arial" panose="020B0604020202020204"/>
              <a:cs typeface="+mn-cs"/>
              <a:sym typeface="Montserrat"/>
            </a:endParaRPr>
          </a:p>
        </p:txBody>
      </p:sp>
      <p:sp>
        <p:nvSpPr>
          <p:cNvPr id="37" name="Google Shape;506;p43"/>
          <p:cNvSpPr txBox="1"/>
          <p:nvPr/>
        </p:nvSpPr>
        <p:spPr>
          <a:xfrm>
            <a:off x="4333875" y="3937000"/>
            <a:ext cx="1687513" cy="55403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 err="1"/>
              <a:t>Шағымдар</a:t>
            </a:r>
            <a:r>
              <a:rPr lang="ru-RU" dirty="0"/>
              <a:t> мен </a:t>
            </a:r>
            <a:r>
              <a:rPr lang="ru-RU" dirty="0" err="1"/>
              <a:t>өтініштерге</a:t>
            </a:r>
            <a:r>
              <a:rPr lang="ru-RU" dirty="0"/>
              <a:t> </a:t>
            </a:r>
            <a:r>
              <a:rPr lang="ru-RU" dirty="0" err="1"/>
              <a:t>жедел</a:t>
            </a:r>
            <a:r>
              <a:rPr lang="ru-RU" dirty="0"/>
              <a:t> </a:t>
            </a:r>
            <a:r>
              <a:rPr lang="ru-RU" dirty="0" err="1"/>
              <a:t>әрекет</a:t>
            </a:r>
            <a:r>
              <a:rPr lang="ru-RU" dirty="0"/>
              <a:t> </a:t>
            </a:r>
            <a:r>
              <a:rPr lang="ru-RU" dirty="0" err="1"/>
              <a:t>ету</a:t>
            </a:r>
            <a:r>
              <a:rPr lang="ru-RU" dirty="0" smtClean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. </a:t>
            </a:r>
            <a:endParaRPr lang="en-US" dirty="0">
              <a:solidFill>
                <a:srgbClr val="32373C"/>
              </a:solidFill>
              <a:latin typeface="Arial" panose="020B0604020202020204"/>
              <a:cs typeface="+mn-cs"/>
              <a:sym typeface="Open Sans"/>
            </a:endParaRPr>
          </a:p>
        </p:txBody>
      </p:sp>
      <p:sp>
        <p:nvSpPr>
          <p:cNvPr id="38" name="Google Shape;506;p43"/>
          <p:cNvSpPr txBox="1"/>
          <p:nvPr/>
        </p:nvSpPr>
        <p:spPr>
          <a:xfrm>
            <a:off x="6170613" y="3937000"/>
            <a:ext cx="1687512" cy="73866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 err="1"/>
              <a:t>Түсіндіру</a:t>
            </a:r>
            <a:r>
              <a:rPr lang="ru-RU" dirty="0"/>
              <a:t> </a:t>
            </a:r>
            <a:r>
              <a:rPr lang="ru-RU" dirty="0" err="1"/>
              <a:t>жұмыстарын</a:t>
            </a:r>
            <a:r>
              <a:rPr lang="ru-RU" dirty="0"/>
              <a:t> </a:t>
            </a:r>
            <a:r>
              <a:rPr lang="ru-RU" dirty="0" err="1"/>
              <a:t>жүргізу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қызметтер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ашық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r>
              <a:rPr lang="ru-RU" dirty="0"/>
              <a:t> беру.</a:t>
            </a:r>
            <a:endParaRPr lang="ru-RU" dirty="0">
              <a:solidFill>
                <a:srgbClr val="32373C"/>
              </a:solidFill>
              <a:latin typeface="Arial" panose="020B0604020202020204"/>
              <a:cs typeface="+mn-cs"/>
              <a:sym typeface="Open Sans"/>
            </a:endParaRPr>
          </a:p>
        </p:txBody>
      </p:sp>
      <p:sp>
        <p:nvSpPr>
          <p:cNvPr id="39" name="Rectangle 122"/>
          <p:cNvSpPr/>
          <p:nvPr/>
        </p:nvSpPr>
        <p:spPr>
          <a:xfrm>
            <a:off x="8123238" y="1782763"/>
            <a:ext cx="3756025" cy="1525587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" name="Google Shape;478;p43"/>
          <p:cNvSpPr/>
          <p:nvPr/>
        </p:nvSpPr>
        <p:spPr>
          <a:xfrm>
            <a:off x="9712325" y="1550988"/>
            <a:ext cx="577850" cy="49847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algn="ctr" defTabSz="583170" eaLnBrk="1" fontAlgn="auto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0</a:t>
            </a:r>
            <a:r>
              <a:rPr lang="en-US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3</a:t>
            </a:r>
            <a:endParaRPr sz="3600" dirty="0">
              <a:solidFill>
                <a:srgbClr val="5A6469"/>
              </a:solidFill>
              <a:latin typeface="Arial" panose="020B0604020202020204"/>
              <a:cs typeface="+mn-cs"/>
              <a:sym typeface="Montserrat"/>
            </a:endParaRPr>
          </a:p>
        </p:txBody>
      </p:sp>
      <p:sp>
        <p:nvSpPr>
          <p:cNvPr id="41" name="Google Shape;506;p43"/>
          <p:cNvSpPr txBox="1"/>
          <p:nvPr/>
        </p:nvSpPr>
        <p:spPr>
          <a:xfrm>
            <a:off x="8235950" y="2111375"/>
            <a:ext cx="1835150" cy="129266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 err="1"/>
              <a:t>Желілерге</a:t>
            </a:r>
            <a:r>
              <a:rPr lang="ru-RU" dirty="0"/>
              <a:t> </a:t>
            </a:r>
            <a:r>
              <a:rPr lang="ru-RU" dirty="0" err="1"/>
              <a:t>тұрақты</a:t>
            </a:r>
            <a:r>
              <a:rPr lang="ru-RU" dirty="0"/>
              <a:t> </a:t>
            </a:r>
            <a:r>
              <a:rPr lang="ru-RU" dirty="0" err="1"/>
              <a:t>техникалық</a:t>
            </a:r>
            <a:r>
              <a:rPr lang="ru-RU" dirty="0"/>
              <a:t>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көрсету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жөндеу</a:t>
            </a:r>
            <a:r>
              <a:rPr lang="ru-RU" dirty="0"/>
              <a:t>. </a:t>
            </a:r>
            <a:r>
              <a:rPr lang="ru-RU" dirty="0" err="1"/>
              <a:t>Жабдықты</a:t>
            </a:r>
            <a:r>
              <a:rPr lang="ru-RU" dirty="0"/>
              <a:t> </a:t>
            </a:r>
            <a:r>
              <a:rPr lang="ru-RU" dirty="0" err="1"/>
              <a:t>жаңарту</a:t>
            </a:r>
            <a:r>
              <a:rPr lang="ru-RU" dirty="0"/>
              <a:t>, </a:t>
            </a:r>
            <a:r>
              <a:rPr lang="ru-RU" dirty="0" err="1"/>
              <a:t>тозған</a:t>
            </a:r>
            <a:r>
              <a:rPr lang="ru-RU" dirty="0"/>
              <a:t> </a:t>
            </a:r>
            <a:r>
              <a:rPr lang="ru-RU" dirty="0" err="1"/>
              <a:t>құбырлар</a:t>
            </a:r>
            <a:r>
              <a:rPr lang="ru-RU" dirty="0"/>
              <a:t> мен 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алмастырғыштарды</a:t>
            </a:r>
            <a:r>
              <a:rPr lang="ru-RU" dirty="0"/>
              <a:t> </a:t>
            </a:r>
            <a:r>
              <a:rPr lang="ru-RU" dirty="0" err="1"/>
              <a:t>ауыстыру</a:t>
            </a:r>
            <a:r>
              <a:rPr lang="ru-RU" dirty="0"/>
              <a:t>.</a:t>
            </a:r>
            <a:endParaRPr lang="en-US" dirty="0">
              <a:solidFill>
                <a:srgbClr val="32373C"/>
              </a:solidFill>
              <a:latin typeface="Arial" panose="020B0604020202020204"/>
              <a:cs typeface="+mn-cs"/>
              <a:sym typeface="Open Sans"/>
            </a:endParaRPr>
          </a:p>
        </p:txBody>
      </p:sp>
      <p:sp>
        <p:nvSpPr>
          <p:cNvPr id="42" name="Google Shape;506;p43"/>
          <p:cNvSpPr txBox="1"/>
          <p:nvPr/>
        </p:nvSpPr>
        <p:spPr>
          <a:xfrm>
            <a:off x="10071100" y="2157413"/>
            <a:ext cx="1689100" cy="55403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 err="1"/>
              <a:t>Басқару</a:t>
            </a:r>
            <a:r>
              <a:rPr lang="ru-RU" dirty="0"/>
              <a:t> </a:t>
            </a:r>
            <a:r>
              <a:rPr lang="ru-RU" dirty="0" err="1"/>
              <a:t>жүйелерін</a:t>
            </a:r>
            <a:r>
              <a:rPr lang="ru-RU" dirty="0"/>
              <a:t> </a:t>
            </a:r>
            <a:r>
              <a:rPr lang="ru-RU" dirty="0" err="1"/>
              <a:t>автоматтандыру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диспетчерлеу</a:t>
            </a:r>
            <a:r>
              <a:rPr lang="ru-RU" dirty="0"/>
              <a:t>.</a:t>
            </a:r>
            <a:endParaRPr lang="ru-RU" dirty="0">
              <a:solidFill>
                <a:srgbClr val="32373C"/>
              </a:solidFill>
              <a:latin typeface="Arial" panose="020B0604020202020204"/>
              <a:cs typeface="+mn-cs"/>
              <a:sym typeface="Open Sans"/>
            </a:endParaRPr>
          </a:p>
        </p:txBody>
      </p:sp>
      <p:sp>
        <p:nvSpPr>
          <p:cNvPr id="43" name="Rectangle 130"/>
          <p:cNvSpPr/>
          <p:nvPr/>
        </p:nvSpPr>
        <p:spPr>
          <a:xfrm>
            <a:off x="8123238" y="3589338"/>
            <a:ext cx="3756025" cy="1684337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4" name="Google Shape;478;p43"/>
          <p:cNvSpPr/>
          <p:nvPr/>
        </p:nvSpPr>
        <p:spPr>
          <a:xfrm>
            <a:off x="9712325" y="3355975"/>
            <a:ext cx="577850" cy="500063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algn="ctr" defTabSz="583170" eaLnBrk="1" fontAlgn="auto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0</a:t>
            </a:r>
            <a:r>
              <a:rPr lang="en-US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4</a:t>
            </a:r>
            <a:endParaRPr sz="3600" dirty="0">
              <a:solidFill>
                <a:srgbClr val="5A6469"/>
              </a:solidFill>
              <a:latin typeface="Arial" panose="020B0604020202020204"/>
              <a:cs typeface="+mn-cs"/>
              <a:sym typeface="Montserrat"/>
            </a:endParaRPr>
          </a:p>
        </p:txBody>
      </p:sp>
      <p:sp>
        <p:nvSpPr>
          <p:cNvPr id="45" name="Google Shape;506;p43"/>
          <p:cNvSpPr txBox="1"/>
          <p:nvPr/>
        </p:nvSpPr>
        <p:spPr>
          <a:xfrm>
            <a:off x="8235950" y="3889375"/>
            <a:ext cx="1628775" cy="1107996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 err="1"/>
              <a:t>Жылумен</a:t>
            </a:r>
            <a:r>
              <a:rPr lang="ru-RU" dirty="0"/>
              <a:t> </a:t>
            </a:r>
            <a:r>
              <a:rPr lang="ru-RU" dirty="0" err="1"/>
              <a:t>жабдықтау</a:t>
            </a:r>
            <a:r>
              <a:rPr lang="ru-RU" dirty="0"/>
              <a:t> </a:t>
            </a:r>
            <a:r>
              <a:rPr lang="ru-RU" dirty="0" err="1"/>
              <a:t>объектілерінде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істейтін</a:t>
            </a:r>
            <a:r>
              <a:rPr lang="ru-RU" dirty="0"/>
              <a:t> </a:t>
            </a:r>
            <a:r>
              <a:rPr lang="ru-RU" dirty="0" err="1"/>
              <a:t>мамандарды</a:t>
            </a:r>
            <a:r>
              <a:rPr lang="ru-RU" dirty="0"/>
              <a:t> </a:t>
            </a:r>
            <a:r>
              <a:rPr lang="ru-RU" dirty="0" err="1"/>
              <a:t>даярлау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сертификаттау</a:t>
            </a:r>
            <a:r>
              <a:rPr lang="ru-RU" dirty="0"/>
              <a:t>. </a:t>
            </a:r>
            <a:r>
              <a:rPr lang="ru-RU" dirty="0" err="1"/>
              <a:t>Аттестаттау</a:t>
            </a:r>
            <a:endParaRPr lang="en-US" dirty="0">
              <a:solidFill>
                <a:srgbClr val="32373C"/>
              </a:solidFill>
              <a:latin typeface="Arial" panose="020B0604020202020204"/>
              <a:cs typeface="+mn-cs"/>
              <a:sym typeface="Open Sans"/>
            </a:endParaRPr>
          </a:p>
        </p:txBody>
      </p:sp>
      <p:sp>
        <p:nvSpPr>
          <p:cNvPr id="46" name="Google Shape;506;p43"/>
          <p:cNvSpPr txBox="1"/>
          <p:nvPr/>
        </p:nvSpPr>
        <p:spPr>
          <a:xfrm>
            <a:off x="10071100" y="3889375"/>
            <a:ext cx="1689100" cy="92333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 err="1"/>
              <a:t>Мерзімді</a:t>
            </a:r>
            <a:r>
              <a:rPr lang="ru-RU" dirty="0"/>
              <a:t> </a:t>
            </a:r>
            <a:r>
              <a:rPr lang="ru-RU" dirty="0" err="1"/>
              <a:t>біліктілікті</a:t>
            </a:r>
            <a:r>
              <a:rPr lang="ru-RU" dirty="0"/>
              <a:t> </a:t>
            </a:r>
            <a:r>
              <a:rPr lang="ru-RU" dirty="0" err="1"/>
              <a:t>арттыру</a:t>
            </a:r>
            <a:r>
              <a:rPr lang="ru-RU" dirty="0"/>
              <a:t> ИТҚ, </a:t>
            </a:r>
            <a:r>
              <a:rPr lang="ru-RU" dirty="0" err="1"/>
              <a:t>шеберлер</a:t>
            </a:r>
            <a:r>
              <a:rPr lang="ru-RU" dirty="0"/>
              <a:t> мен </a:t>
            </a:r>
            <a:r>
              <a:rPr lang="ru-RU" dirty="0" err="1"/>
              <a:t>операторлар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міндетті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</a:t>
            </a:r>
            <a:endParaRPr lang="en-US" dirty="0">
              <a:solidFill>
                <a:srgbClr val="32373C"/>
              </a:solidFill>
              <a:latin typeface="Arial" panose="020B0604020202020204"/>
              <a:cs typeface="+mn-cs"/>
              <a:sym typeface="Open Sans"/>
            </a:endParaRPr>
          </a:p>
        </p:txBody>
      </p:sp>
      <p:cxnSp>
        <p:nvCxnSpPr>
          <p:cNvPr id="47" name="Straight Connector 139"/>
          <p:cNvCxnSpPr>
            <a:stCxn id="21" idx="3"/>
            <a:endCxn id="31" idx="1"/>
          </p:cNvCxnSpPr>
          <p:nvPr/>
        </p:nvCxnSpPr>
        <p:spPr>
          <a:xfrm>
            <a:off x="4070350" y="2546350"/>
            <a:ext cx="147638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48" name="Straight Connector 141"/>
          <p:cNvCxnSpPr>
            <a:stCxn id="31" idx="3"/>
            <a:endCxn id="39" idx="1"/>
          </p:cNvCxnSpPr>
          <p:nvPr/>
        </p:nvCxnSpPr>
        <p:spPr>
          <a:xfrm>
            <a:off x="7974013" y="2546350"/>
            <a:ext cx="149225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49" name="Straight Connector 143"/>
          <p:cNvCxnSpPr>
            <a:stCxn id="43" idx="1"/>
            <a:endCxn id="35" idx="3"/>
          </p:cNvCxnSpPr>
          <p:nvPr/>
        </p:nvCxnSpPr>
        <p:spPr>
          <a:xfrm flipH="1">
            <a:off x="7974013" y="4351338"/>
            <a:ext cx="149225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50" name="Straight Connector 145"/>
          <p:cNvCxnSpPr>
            <a:stCxn id="35" idx="1"/>
            <a:endCxn id="27" idx="3"/>
          </p:cNvCxnSpPr>
          <p:nvPr/>
        </p:nvCxnSpPr>
        <p:spPr>
          <a:xfrm flipH="1">
            <a:off x="4070350" y="4351338"/>
            <a:ext cx="147638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51" name="Straight Connector 147"/>
          <p:cNvCxnSpPr/>
          <p:nvPr/>
        </p:nvCxnSpPr>
        <p:spPr>
          <a:xfrm>
            <a:off x="11553825" y="3308350"/>
            <a:ext cx="0" cy="280988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sp>
        <p:nvSpPr>
          <p:cNvPr id="52" name="Freeform 223"/>
          <p:cNvSpPr>
            <a:spLocks noEditPoints="1"/>
          </p:cNvSpPr>
          <p:nvPr/>
        </p:nvSpPr>
        <p:spPr bwMode="auto">
          <a:xfrm>
            <a:off x="3540125" y="2882900"/>
            <a:ext cx="414338" cy="350838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2373C"/>
              </a:solidFill>
              <a:latin typeface="Arial" panose="020B0604020202020204"/>
              <a:cs typeface="+mn-cs"/>
            </a:endParaRPr>
          </a:p>
        </p:txBody>
      </p:sp>
      <p:sp>
        <p:nvSpPr>
          <p:cNvPr id="53" name="Freeform 223"/>
          <p:cNvSpPr>
            <a:spLocks noEditPoints="1"/>
          </p:cNvSpPr>
          <p:nvPr/>
        </p:nvSpPr>
        <p:spPr bwMode="auto">
          <a:xfrm>
            <a:off x="7443788" y="2882900"/>
            <a:ext cx="414337" cy="350838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2373C"/>
              </a:solidFill>
              <a:latin typeface="Arial" panose="020B0604020202020204"/>
              <a:cs typeface="+mn-cs"/>
            </a:endParaRPr>
          </a:p>
        </p:txBody>
      </p:sp>
      <p:sp>
        <p:nvSpPr>
          <p:cNvPr id="54" name="Freeform 223"/>
          <p:cNvSpPr>
            <a:spLocks noEditPoints="1"/>
          </p:cNvSpPr>
          <p:nvPr/>
        </p:nvSpPr>
        <p:spPr bwMode="auto">
          <a:xfrm>
            <a:off x="11349038" y="2882900"/>
            <a:ext cx="414337" cy="350838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2373C"/>
              </a:solidFill>
              <a:latin typeface="Arial" panose="020B0604020202020204"/>
              <a:cs typeface="+mn-cs"/>
            </a:endParaRPr>
          </a:p>
        </p:txBody>
      </p:sp>
      <p:sp>
        <p:nvSpPr>
          <p:cNvPr id="55" name="Freeform 223"/>
          <p:cNvSpPr>
            <a:spLocks noEditPoints="1"/>
          </p:cNvSpPr>
          <p:nvPr/>
        </p:nvSpPr>
        <p:spPr bwMode="auto">
          <a:xfrm>
            <a:off x="3540125" y="4687888"/>
            <a:ext cx="414338" cy="352425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2373C"/>
              </a:solidFill>
              <a:latin typeface="Arial" panose="020B0604020202020204"/>
              <a:cs typeface="+mn-cs"/>
            </a:endParaRPr>
          </a:p>
        </p:txBody>
      </p:sp>
      <p:sp>
        <p:nvSpPr>
          <p:cNvPr id="56" name="Freeform 223"/>
          <p:cNvSpPr>
            <a:spLocks noEditPoints="1"/>
          </p:cNvSpPr>
          <p:nvPr/>
        </p:nvSpPr>
        <p:spPr bwMode="auto">
          <a:xfrm>
            <a:off x="7443788" y="4687888"/>
            <a:ext cx="414337" cy="352425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2373C"/>
              </a:solidFill>
              <a:latin typeface="Arial" panose="020B0604020202020204"/>
              <a:cs typeface="+mn-cs"/>
            </a:endParaRPr>
          </a:p>
        </p:txBody>
      </p:sp>
      <p:sp>
        <p:nvSpPr>
          <p:cNvPr id="57" name="Freeform 223"/>
          <p:cNvSpPr>
            <a:spLocks noEditPoints="1"/>
          </p:cNvSpPr>
          <p:nvPr/>
        </p:nvSpPr>
        <p:spPr bwMode="auto">
          <a:xfrm>
            <a:off x="11349038" y="4860925"/>
            <a:ext cx="414337" cy="352425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2373C"/>
              </a:solidFill>
              <a:latin typeface="Arial" panose="020B0604020202020204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9613" y="1860293"/>
            <a:ext cx="3416300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>
                <a:solidFill>
                  <a:srgbClr val="EF7F1A"/>
                </a:solidFill>
                <a:latin typeface="Arial" panose="020B0604020202020204"/>
                <a:cs typeface="+mn-cs"/>
              </a:rPr>
              <a:t>Нормативтік</a:t>
            </a:r>
            <a:r>
              <a:rPr lang="ru-RU" sz="1200" dirty="0">
                <a:solidFill>
                  <a:srgbClr val="EF7F1A"/>
                </a:solidFill>
                <a:latin typeface="Arial" panose="020B0604020202020204"/>
                <a:cs typeface="+mn-cs"/>
              </a:rPr>
              <a:t> </a:t>
            </a:r>
            <a:r>
              <a:rPr lang="ru-RU" sz="1200" dirty="0" err="1">
                <a:solidFill>
                  <a:srgbClr val="EF7F1A"/>
                </a:solidFill>
                <a:latin typeface="Arial" panose="020B0604020202020204"/>
                <a:cs typeface="+mn-cs"/>
              </a:rPr>
              <a:t>талаптарды</a:t>
            </a:r>
            <a:r>
              <a:rPr lang="ru-RU" sz="1200" dirty="0">
                <a:solidFill>
                  <a:srgbClr val="EF7F1A"/>
                </a:solidFill>
                <a:latin typeface="Arial" panose="020B0604020202020204"/>
                <a:cs typeface="+mn-cs"/>
              </a:rPr>
              <a:t> </a:t>
            </a:r>
            <a:r>
              <a:rPr lang="ru-RU" sz="1200" dirty="0" err="1">
                <a:solidFill>
                  <a:srgbClr val="EF7F1A"/>
                </a:solidFill>
                <a:latin typeface="Arial" panose="020B0604020202020204"/>
                <a:cs typeface="+mn-cs"/>
              </a:rPr>
              <a:t>сақтау</a:t>
            </a:r>
            <a:endParaRPr lang="ru-RU" sz="1200" dirty="0">
              <a:solidFill>
                <a:srgbClr val="EF7F1A"/>
              </a:solidFill>
              <a:latin typeface="Arial" panose="020B0604020202020204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18025" y="1905000"/>
            <a:ext cx="3416300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Сапаны</a:t>
            </a: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endParaRPr lang="ru-R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291513" y="1905000"/>
            <a:ext cx="3417887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>
                <a:solidFill>
                  <a:srgbClr val="EF7F1A"/>
                </a:solidFill>
                <a:latin typeface="Arial" panose="020B0604020202020204"/>
                <a:cs typeface="+mn-cs"/>
              </a:rPr>
              <a:t>Инфрақұрылымның</a:t>
            </a:r>
            <a:r>
              <a:rPr lang="ru-RU" sz="1200" dirty="0">
                <a:solidFill>
                  <a:srgbClr val="EF7F1A"/>
                </a:solidFill>
                <a:latin typeface="Arial" panose="020B0604020202020204"/>
                <a:cs typeface="+mn-cs"/>
              </a:rPr>
              <a:t> </a:t>
            </a:r>
            <a:r>
              <a:rPr lang="ru-RU" sz="1200" dirty="0" err="1">
                <a:solidFill>
                  <a:srgbClr val="EF7F1A"/>
                </a:solidFill>
                <a:latin typeface="Arial" panose="020B0604020202020204"/>
                <a:cs typeface="+mn-cs"/>
              </a:rPr>
              <a:t>сенімділігі</a:t>
            </a:r>
            <a:r>
              <a:rPr lang="ru-RU" sz="1200" dirty="0">
                <a:solidFill>
                  <a:srgbClr val="EF7F1A"/>
                </a:solidFill>
                <a:latin typeface="Arial" panose="020B0604020202020204"/>
                <a:cs typeface="+mn-cs"/>
              </a:rPr>
              <a:t> мен </a:t>
            </a:r>
            <a:r>
              <a:rPr lang="ru-RU" sz="1200" dirty="0" err="1">
                <a:solidFill>
                  <a:srgbClr val="EF7F1A"/>
                </a:solidFill>
                <a:latin typeface="Arial" panose="020B0604020202020204"/>
                <a:cs typeface="+mn-cs"/>
              </a:rPr>
              <a:t>жағдайы</a:t>
            </a:r>
            <a:endParaRPr lang="ru-RU" sz="1200" dirty="0">
              <a:solidFill>
                <a:srgbClr val="EF7F1A"/>
              </a:solidFill>
              <a:latin typeface="Arial" panose="020B0604020202020204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343900" y="3703638"/>
            <a:ext cx="3416300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Персоналдың</a:t>
            </a: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біліктілігі</a:t>
            </a:r>
            <a:endParaRPr lang="ru-R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460875" y="3706813"/>
            <a:ext cx="3417888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Тұтынушылармен</a:t>
            </a: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endParaRPr lang="ru-R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84187" y="3694113"/>
            <a:ext cx="3416300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Энергияны</a:t>
            </a: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үнемдеу</a:t>
            </a: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ресурс </a:t>
            </a:r>
            <a:r>
              <a:rPr lang="ru-RU" sz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тиімділігі</a:t>
            </a:r>
            <a:endParaRPr lang="ru-R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83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84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1&quot;&gt;&lt;elem m_fUsage=&quot;1.00000000000000000000E+000&quot;&gt;&lt;m_msothmcolidx val=&quot;0&quot;/&gt;&lt;m_rgb r=&quot;BC&quot; g=&quot;BC&quot; b=&quot;BC&quot;/&gt;&lt;m_nBrightness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GYesiZHXPp6bUb99Gd4k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lDR5PH3TR7trUK1ffb5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FywOUhj9VK8oqCB.Suq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rKNSTu3JFb94lsyuQLW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hagpKUdy0efFw.Ly8lMO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2J820EckTxvTLe5CsWN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FQFVnDq7xTu931YLDZY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PisO8WkAaOHs3yi.Ptx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iOo4dTVWKQ1m_p7zrMQ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ocwB4LJfcbFYSYwj5PN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2IbRs2hHhRli1pZvSou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0sSrXPuj_PNWBi2j4Uz8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oM.EUT6b4mBrDbOO_U49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RmO2.rNF2z4175YxhR71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x.pnumtlHj6ekmvtY8o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KIFReDpbMjjiqo3.e_x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17vqEGtgsJHXPGJLDCE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Zu7aAkBfA4C32amzjbN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CMMPiyIAEgkL.ppZx0g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jV3GlK_naAnVmmaIMVT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fGHnPtL.jFZ8iNrzB53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5i3p0npmTl1w8iMWiMNJ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LKTCLTHOBehd453uwsD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Aims3kVhJL1jmjLd.I.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nqgq_EdsmIUp99ZJlvu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BDhaKWc.Ojdq7DtOM9s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bwm7nEqw69AhGmOstLN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ERG Palette">
      <a:dk1>
        <a:sysClr val="windowText" lastClr="000000"/>
      </a:dk1>
      <a:lt1>
        <a:sysClr val="window" lastClr="FFFFFF"/>
      </a:lt1>
      <a:dk2>
        <a:srgbClr val="EE7D11"/>
      </a:dk2>
      <a:lt2>
        <a:srgbClr val="F5C77B"/>
      </a:lt2>
      <a:accent1>
        <a:srgbClr val="757477"/>
      </a:accent1>
      <a:accent2>
        <a:srgbClr val="BFBFBF"/>
      </a:accent2>
      <a:accent3>
        <a:srgbClr val="E2E2E2"/>
      </a:accent3>
      <a:accent4>
        <a:srgbClr val="3F547F"/>
      </a:accent4>
      <a:accent5>
        <a:srgbClr val="C22326"/>
      </a:accent5>
      <a:accent6>
        <a:srgbClr val="BCDD5A"/>
      </a:accent6>
      <a:hlink>
        <a:srgbClr val="0000FF"/>
      </a:hlink>
      <a:folHlink>
        <a:srgbClr val="800080"/>
      </a:folHlink>
    </a:clrScheme>
    <a:fontScheme name="E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31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2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ERG">
  <a:themeElements>
    <a:clrScheme name="ERG Final">
      <a:dk1>
        <a:srgbClr val="32373C"/>
      </a:dk1>
      <a:lt1>
        <a:srgbClr val="FFFFFF"/>
      </a:lt1>
      <a:dk2>
        <a:srgbClr val="5A6469"/>
      </a:dk2>
      <a:lt2>
        <a:srgbClr val="FFFFFF"/>
      </a:lt2>
      <a:accent1>
        <a:srgbClr val="EF7F1A"/>
      </a:accent1>
      <a:accent2>
        <a:srgbClr val="FF9E29"/>
      </a:accent2>
      <a:accent3>
        <a:srgbClr val="32373C"/>
      </a:accent3>
      <a:accent4>
        <a:srgbClr val="5A6469"/>
      </a:accent4>
      <a:accent5>
        <a:srgbClr val="003751"/>
      </a:accent5>
      <a:accent6>
        <a:srgbClr val="DB1516"/>
      </a:accent6>
      <a:hlink>
        <a:srgbClr val="008E22"/>
      </a:hlink>
      <a:folHlink>
        <a:srgbClr val="009F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 w="952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9525">
          <a:solidFill>
            <a:schemeClr val="tx2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/>
      <a:bodyPr lIns="0" tIns="0" rIns="0" bIns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794720A19038744BE4039F7392C9B77" ma:contentTypeVersion="0" ma:contentTypeDescription="Создание документа." ma:contentTypeScope="" ma:versionID="9de2291b5e6623785806e3f64a01ebc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6D4261-0DD1-447A-BF52-FFBA20D034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7537EC3-40D3-4C8E-B92A-61C80E82514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B64FD01-9D84-43D1-8584-8C0CACBE77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3364</TotalTime>
  <Words>1796</Words>
  <Application>Microsoft Office PowerPoint</Application>
  <PresentationFormat>Широкоэкранный</PresentationFormat>
  <Paragraphs>425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Arial (Основной текст)</vt:lpstr>
      <vt:lpstr>Calibri</vt:lpstr>
      <vt:lpstr>Montserrat</vt:lpstr>
      <vt:lpstr>Open Sans</vt:lpstr>
      <vt:lpstr>Times New Roman</vt:lpstr>
      <vt:lpstr>Wingdings</vt:lpstr>
      <vt:lpstr>Blank</vt:lpstr>
      <vt:lpstr>ERG</vt:lpstr>
      <vt:lpstr>Слайд think-cell</vt:lpstr>
      <vt:lpstr>Презентация PowerPoint</vt:lpstr>
      <vt:lpstr>Жалпы ақпарат</vt:lpstr>
      <vt:lpstr>2025 жылдың 1 жартыжылдығының қорытындысы бойынша бекітілген инвестициялық бағдарламаның орындалуы туралы ақпарат</vt:lpstr>
      <vt:lpstr>2025 жылдың 1 жартыжылдығының қорытындысы бойынша бекітілген инвестициялық бағдарламаның орындалуы туралы ақпарат (жалғасы)</vt:lpstr>
      <vt:lpstr>2025 жылдың 1 жартыжылдығының қорытындысы бойынша бекітілген тарифтік сметаның бап бойынша орындалуы туралы ақпарат</vt:lpstr>
      <vt:lpstr>Реттелетін қызметтердің сапасы мен сенімділігі көрсеткіштерінің сақталуы және 2025 жылдың 1 жартыжылдығының қорытындылары бойынша қызмет тиімділігінің көрсеткіштеріне қол жеткізу туралы ақпарат</vt:lpstr>
      <vt:lpstr>2025 жылдың 1 жартыжылдығының қорытындысы бойынша қызметтің негізгі қаржы-экономикалық көрсеткіштері және ұсынылған реттеліп көрсетілетін қызметтердің көлемі туралы ақпарат</vt:lpstr>
      <vt:lpstr>Реттеліп көрсетілетін қызметтерді тұтынушылармен жүргізілетін жұмыс туралы ақпарат</vt:lpstr>
      <vt:lpstr>Презентация PowerPoint</vt:lpstr>
      <vt:lpstr>Қызмет перспективалары (даму жоспарлары), оның ішінде тарифтердің ықтимал өзгерістері туралы ақпарат</vt:lpstr>
      <vt:lpstr>2025 жылдың жартыжылдығының қорытындысы бойынша кірме жолдардың көрсетілетін қызметтері (қуаты аз) туралы ақпарат</vt:lpstr>
      <vt:lpstr>Презентация PowerPoint</vt:lpstr>
    </vt:vector>
  </TitlesOfParts>
  <Company>ENRC Marketing AG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of the presentation</dc:title>
  <dc:creator>Valentina Moleva</dc:creator>
  <cp:lastModifiedBy>Anuar Bimaganov</cp:lastModifiedBy>
  <cp:revision>219</cp:revision>
  <cp:lastPrinted>2016-09-02T06:24:06Z</cp:lastPrinted>
  <dcterms:created xsi:type="dcterms:W3CDTF">2016-09-22T11:35:24Z</dcterms:created>
  <dcterms:modified xsi:type="dcterms:W3CDTF">2025-07-17T09:16:27Z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0x010100D794720A19038744BE4039F7392C9B77</vt:lpwstr>
  </property>
</Properties>
</file>